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8"/>
  </p:notesMasterIdLst>
  <p:sldIdLst>
    <p:sldId id="382" r:id="rId2"/>
    <p:sldId id="925" r:id="rId3"/>
    <p:sldId id="926" r:id="rId4"/>
    <p:sldId id="927" r:id="rId5"/>
    <p:sldId id="937" r:id="rId6"/>
    <p:sldId id="402" r:id="rId7"/>
    <p:sldId id="1798" r:id="rId8"/>
    <p:sldId id="943" r:id="rId9"/>
    <p:sldId id="1787" r:id="rId10"/>
    <p:sldId id="622" r:id="rId11"/>
    <p:sldId id="628" r:id="rId12"/>
    <p:sldId id="627" r:id="rId13"/>
    <p:sldId id="629" r:id="rId14"/>
    <p:sldId id="1766" r:id="rId15"/>
    <p:sldId id="992" r:id="rId16"/>
    <p:sldId id="1799" r:id="rId17"/>
    <p:sldId id="1781" r:id="rId18"/>
    <p:sldId id="1782" r:id="rId19"/>
    <p:sldId id="1785" r:id="rId20"/>
    <p:sldId id="1784" r:id="rId21"/>
    <p:sldId id="484" r:id="rId22"/>
    <p:sldId id="1786" r:id="rId23"/>
    <p:sldId id="624" r:id="rId24"/>
    <p:sldId id="1788" r:id="rId25"/>
    <p:sldId id="1789" r:id="rId26"/>
    <p:sldId id="1796" r:id="rId27"/>
    <p:sldId id="625" r:id="rId28"/>
    <p:sldId id="674" r:id="rId29"/>
    <p:sldId id="1790" r:id="rId30"/>
    <p:sldId id="1791" r:id="rId31"/>
    <p:sldId id="997" r:id="rId32"/>
    <p:sldId id="954" r:id="rId33"/>
    <p:sldId id="955" r:id="rId34"/>
    <p:sldId id="413" r:id="rId35"/>
    <p:sldId id="933" r:id="rId36"/>
    <p:sldId id="1792" r:id="rId37"/>
    <p:sldId id="930" r:id="rId38"/>
    <p:sldId id="1768" r:id="rId39"/>
    <p:sldId id="1765" r:id="rId40"/>
    <p:sldId id="969" r:id="rId41"/>
    <p:sldId id="934" r:id="rId42"/>
    <p:sldId id="1769" r:id="rId43"/>
    <p:sldId id="957" r:id="rId44"/>
    <p:sldId id="1793" r:id="rId45"/>
    <p:sldId id="503" r:id="rId46"/>
    <p:sldId id="400" r:id="rId47"/>
    <p:sldId id="1865" r:id="rId48"/>
    <p:sldId id="500" r:id="rId49"/>
    <p:sldId id="1866" r:id="rId50"/>
    <p:sldId id="1861" r:id="rId51"/>
    <p:sldId id="1860" r:id="rId52"/>
    <p:sldId id="1862" r:id="rId53"/>
    <p:sldId id="498" r:id="rId54"/>
    <p:sldId id="1867" r:id="rId55"/>
    <p:sldId id="1869" r:id="rId56"/>
    <p:sldId id="504" r:id="rId57"/>
    <p:sldId id="505" r:id="rId58"/>
    <p:sldId id="506" r:id="rId59"/>
    <p:sldId id="985" r:id="rId60"/>
    <p:sldId id="1870" r:id="rId61"/>
    <p:sldId id="1871" r:id="rId62"/>
    <p:sldId id="1794" r:id="rId63"/>
    <p:sldId id="1872" r:id="rId64"/>
    <p:sldId id="471" r:id="rId65"/>
    <p:sldId id="972" r:id="rId66"/>
    <p:sldId id="1774" r:id="rId67"/>
    <p:sldId id="1800" r:id="rId68"/>
    <p:sldId id="970" r:id="rId69"/>
    <p:sldId id="974" r:id="rId70"/>
    <p:sldId id="976" r:id="rId71"/>
    <p:sldId id="977" r:id="rId72"/>
    <p:sldId id="975" r:id="rId73"/>
    <p:sldId id="1775" r:id="rId74"/>
    <p:sldId id="978" r:id="rId75"/>
    <p:sldId id="979" r:id="rId76"/>
    <p:sldId id="982" r:id="rId77"/>
    <p:sldId id="983" r:id="rId78"/>
    <p:sldId id="1804" r:id="rId79"/>
    <p:sldId id="1777" r:id="rId80"/>
    <p:sldId id="1797" r:id="rId81"/>
    <p:sldId id="1778" r:id="rId82"/>
    <p:sldId id="1779" r:id="rId83"/>
    <p:sldId id="465" r:id="rId84"/>
    <p:sldId id="949" r:id="rId85"/>
    <p:sldId id="950" r:id="rId86"/>
    <p:sldId id="951" r:id="rId87"/>
    <p:sldId id="953" r:id="rId88"/>
    <p:sldId id="292" r:id="rId89"/>
    <p:sldId id="1868" r:id="rId90"/>
    <p:sldId id="1761" r:id="rId91"/>
    <p:sldId id="1764" r:id="rId92"/>
    <p:sldId id="995" r:id="rId93"/>
    <p:sldId id="1780" r:id="rId94"/>
    <p:sldId id="1767" r:id="rId95"/>
    <p:sldId id="404" r:id="rId96"/>
    <p:sldId id="39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amat Elgayar" initials="NE" lastIdx="2" clrIdx="0">
    <p:extLst>
      <p:ext uri="{19B8F6BF-5375-455C-9EA6-DF929625EA0E}">
        <p15:presenceInfo xmlns:p15="http://schemas.microsoft.com/office/powerpoint/2012/main" userId="Neamat Elgay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6"/>
    <p:restoredTop sz="65170"/>
  </p:normalViewPr>
  <p:slideViewPr>
    <p:cSldViewPr snapToGrid="0" snapToObjects="1">
      <p:cViewPr varScale="1">
        <p:scale>
          <a:sx n="81" d="100"/>
          <a:sy n="81" d="100"/>
        </p:scale>
        <p:origin x="1104" y="176"/>
      </p:cViewPr>
      <p:guideLst/>
    </p:cSldViewPr>
  </p:slideViewPr>
  <p:notesTextViewPr>
    <p:cViewPr>
      <p:scale>
        <a:sx n="1" d="1"/>
        <a:sy n="1" d="1"/>
      </p:scale>
      <p:origin x="0" y="0"/>
    </p:cViewPr>
  </p:notesTextViewPr>
  <p:notesViewPr>
    <p:cSldViewPr snapToGrid="0" snapToObjects="1">
      <p:cViewPr varScale="1">
        <p:scale>
          <a:sx n="85" d="100"/>
          <a:sy n="85" d="100"/>
        </p:scale>
        <p:origin x="64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6E17D-9C91-B748-A491-17B236711EFA}"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53C04-157D-3543-8EC3-E729F518A77F}" type="slidenum">
              <a:rPr lang="en-US" smtClean="0"/>
              <a:t>‹#›</a:t>
            </a:fld>
            <a:endParaRPr lang="en-US"/>
          </a:p>
        </p:txBody>
      </p:sp>
    </p:spTree>
    <p:extLst>
      <p:ext uri="{BB962C8B-B14F-4D97-AF65-F5344CB8AC3E}">
        <p14:creationId xmlns:p14="http://schemas.microsoft.com/office/powerpoint/2010/main" val="2974988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kdnuggets.com/2016/05/amazing-power-word-vectors.htm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E6D44D-3850-4497-AB62-92394BA63D6F}" type="slidenum">
              <a:rPr lang="en-GB" smtClean="0"/>
              <a:pPr/>
              <a:t>1</a:t>
            </a:fld>
            <a:endParaRPr lang="en-GB"/>
          </a:p>
        </p:txBody>
      </p:sp>
    </p:spTree>
    <p:extLst>
      <p:ext uri="{BB962C8B-B14F-4D97-AF65-F5344CB8AC3E}">
        <p14:creationId xmlns:p14="http://schemas.microsoft.com/office/powerpoint/2010/main" val="161126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shows a visualization of embeddings learned for sentiment analysis,</a:t>
            </a:r>
          </a:p>
          <a:p>
            <a:r>
              <a:rPr lang="en-US" dirty="0">
                <a:effectLst/>
                <a:latin typeface="Helvetica" pitchFamily="2" charset="0"/>
              </a:rPr>
              <a:t>showing the location of selected words projected down from 60-dimensional space</a:t>
            </a:r>
          </a:p>
          <a:p>
            <a:r>
              <a:rPr lang="en-US" dirty="0">
                <a:effectLst/>
                <a:latin typeface="Helvetica" pitchFamily="2" charset="0"/>
              </a:rPr>
              <a:t>into a two dimensional space. Notice the distinct regions containing positive words,</a:t>
            </a:r>
          </a:p>
          <a:p>
            <a:r>
              <a:rPr lang="en-US" dirty="0">
                <a:effectLst/>
                <a:latin typeface="Helvetica" pitchFamily="2" charset="0"/>
              </a:rPr>
              <a:t>negative words, and neutral function words.</a:t>
            </a:r>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22</a:t>
            </a:fld>
            <a:endParaRPr lang="en-US"/>
          </a:p>
        </p:txBody>
      </p:sp>
    </p:spTree>
    <p:extLst>
      <p:ext uri="{BB962C8B-B14F-4D97-AF65-F5344CB8AC3E}">
        <p14:creationId xmlns:p14="http://schemas.microsoft.com/office/powerpoint/2010/main" val="2513045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Co-occurrence vectors for four words in the Wikipedia corpus, showing six of the dimensions (hand-picked for pedagogical purposes). The vector for </a:t>
            </a:r>
            <a:r>
              <a:rPr lang="en-CA" sz="1200" i="1" kern="1200" dirty="0">
                <a:solidFill>
                  <a:schemeClr val="tx1"/>
                </a:solidFill>
                <a:effectLst/>
                <a:latin typeface="+mn-lt"/>
                <a:ea typeface="+mn-ea"/>
                <a:cs typeface="+mn-cs"/>
              </a:rPr>
              <a:t>digital </a:t>
            </a:r>
            <a:r>
              <a:rPr lang="en-CA" sz="1200" kern="1200" dirty="0">
                <a:solidFill>
                  <a:schemeClr val="tx1"/>
                </a:solidFill>
                <a:effectLst/>
                <a:latin typeface="+mn-lt"/>
                <a:ea typeface="+mn-ea"/>
                <a:cs typeface="+mn-cs"/>
              </a:rPr>
              <a:t>is outlined in red. Note that a real vector would have vastly more dimensions and thus be much sparser. the two words </a:t>
            </a:r>
            <a:r>
              <a:rPr lang="en-CA" sz="1200" i="1" kern="1200" dirty="0">
                <a:solidFill>
                  <a:schemeClr val="tx1"/>
                </a:solidFill>
                <a:effectLst/>
                <a:latin typeface="+mn-lt"/>
                <a:ea typeface="+mn-ea"/>
                <a:cs typeface="+mn-cs"/>
              </a:rPr>
              <a:t>cherry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strawberry </a:t>
            </a:r>
            <a:r>
              <a:rPr lang="en-CA" sz="1200" kern="1200" dirty="0">
                <a:solidFill>
                  <a:schemeClr val="tx1"/>
                </a:solidFill>
                <a:effectLst/>
                <a:latin typeface="+mn-lt"/>
                <a:ea typeface="+mn-ea"/>
                <a:cs typeface="+mn-cs"/>
              </a:rPr>
              <a:t>are more similar to each other (both </a:t>
            </a:r>
            <a:r>
              <a:rPr lang="en-CA" sz="1200" i="1" kern="1200" dirty="0">
                <a:solidFill>
                  <a:schemeClr val="tx1"/>
                </a:solidFill>
                <a:effectLst/>
                <a:latin typeface="+mn-lt"/>
                <a:ea typeface="+mn-ea"/>
                <a:cs typeface="+mn-cs"/>
              </a:rPr>
              <a:t>pie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sugar </a:t>
            </a:r>
            <a:r>
              <a:rPr lang="en-CA" sz="1200" kern="1200" dirty="0">
                <a:solidFill>
                  <a:schemeClr val="tx1"/>
                </a:solidFill>
                <a:effectLst/>
                <a:latin typeface="+mn-lt"/>
                <a:ea typeface="+mn-ea"/>
                <a:cs typeface="+mn-cs"/>
              </a:rPr>
              <a:t>tend to occur in their window) than they are to other words like </a:t>
            </a:r>
            <a:r>
              <a:rPr lang="en-CA" sz="1200" i="1" kern="1200" dirty="0">
                <a:solidFill>
                  <a:schemeClr val="tx1"/>
                </a:solidFill>
                <a:effectLst/>
                <a:latin typeface="+mn-lt"/>
                <a:ea typeface="+mn-ea"/>
                <a:cs typeface="+mn-cs"/>
              </a:rPr>
              <a:t>digital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25</a:t>
            </a:fld>
            <a:endParaRPr lang="en-US"/>
          </a:p>
        </p:txBody>
      </p:sp>
    </p:spTree>
    <p:extLst>
      <p:ext uri="{BB962C8B-B14F-4D97-AF65-F5344CB8AC3E}">
        <p14:creationId xmlns:p14="http://schemas.microsoft.com/office/powerpoint/2010/main" val="1291143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the two words </a:t>
            </a:r>
            <a:r>
              <a:rPr lang="en-CA" sz="1200" i="1" kern="1200" dirty="0">
                <a:solidFill>
                  <a:schemeClr val="tx1"/>
                </a:solidFill>
                <a:effectLst/>
                <a:latin typeface="+mn-lt"/>
                <a:ea typeface="+mn-ea"/>
                <a:cs typeface="+mn-cs"/>
              </a:rPr>
              <a:t>cherry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strawberry </a:t>
            </a:r>
            <a:r>
              <a:rPr lang="en-CA" sz="1200" kern="1200" dirty="0">
                <a:solidFill>
                  <a:schemeClr val="tx1"/>
                </a:solidFill>
                <a:effectLst/>
                <a:latin typeface="+mn-lt"/>
                <a:ea typeface="+mn-ea"/>
                <a:cs typeface="+mn-cs"/>
              </a:rPr>
              <a:t>are more similar to each other (both </a:t>
            </a:r>
            <a:r>
              <a:rPr lang="en-CA" sz="1200" i="1" kern="1200" dirty="0">
                <a:solidFill>
                  <a:schemeClr val="tx1"/>
                </a:solidFill>
                <a:effectLst/>
                <a:latin typeface="+mn-lt"/>
                <a:ea typeface="+mn-ea"/>
                <a:cs typeface="+mn-cs"/>
              </a:rPr>
              <a:t>pie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sugar </a:t>
            </a:r>
            <a:r>
              <a:rPr lang="en-CA" sz="1200" kern="1200" dirty="0">
                <a:solidFill>
                  <a:schemeClr val="tx1"/>
                </a:solidFill>
                <a:effectLst/>
                <a:latin typeface="+mn-lt"/>
                <a:ea typeface="+mn-ea"/>
                <a:cs typeface="+mn-cs"/>
              </a:rPr>
              <a:t>tend to occur in their window) than they are to other words like </a:t>
            </a:r>
            <a:r>
              <a:rPr lang="en-CA" sz="1200" i="1" kern="1200" dirty="0">
                <a:solidFill>
                  <a:schemeClr val="tx1"/>
                </a:solidFill>
                <a:effectLst/>
                <a:latin typeface="+mn-lt"/>
                <a:ea typeface="+mn-ea"/>
                <a:cs typeface="+mn-cs"/>
              </a:rPr>
              <a:t>digital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conversely, </a:t>
            </a:r>
            <a:r>
              <a:rPr lang="en-CA" sz="1200" i="1" kern="1200" dirty="0">
                <a:solidFill>
                  <a:schemeClr val="tx1"/>
                </a:solidFill>
                <a:effectLst/>
                <a:latin typeface="+mn-lt"/>
                <a:ea typeface="+mn-ea"/>
                <a:cs typeface="+mn-cs"/>
              </a:rPr>
              <a:t>digital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information </a:t>
            </a:r>
            <a:r>
              <a:rPr lang="en-CA" sz="1200" kern="1200" dirty="0">
                <a:solidFill>
                  <a:schemeClr val="tx1"/>
                </a:solidFill>
                <a:effectLst/>
                <a:latin typeface="+mn-lt"/>
                <a:ea typeface="+mn-ea"/>
                <a:cs typeface="+mn-cs"/>
              </a:rPr>
              <a:t>are more similar to each other than, say, to </a:t>
            </a:r>
            <a:r>
              <a:rPr lang="en-CA" sz="1200" i="1" kern="1200" dirty="0">
                <a:solidFill>
                  <a:schemeClr val="tx1"/>
                </a:solidFill>
                <a:effectLst/>
                <a:latin typeface="+mn-lt"/>
                <a:ea typeface="+mn-ea"/>
                <a:cs typeface="+mn-cs"/>
              </a:rPr>
              <a:t>strawberry</a:t>
            </a:r>
            <a:r>
              <a:rPr lang="en-CA" sz="1200" kern="1200" dirty="0">
                <a:solidFill>
                  <a:schemeClr val="tx1"/>
                </a:solidFill>
                <a:effectLst/>
                <a:latin typeface="+mn-lt"/>
                <a:ea typeface="+mn-ea"/>
                <a:cs typeface="+mn-cs"/>
              </a:rPr>
              <a:t>.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26</a:t>
            </a:fld>
            <a:endParaRPr lang="en-US"/>
          </a:p>
        </p:txBody>
      </p:sp>
    </p:spTree>
    <p:extLst>
      <p:ext uri="{BB962C8B-B14F-4D97-AF65-F5344CB8AC3E}">
        <p14:creationId xmlns:p14="http://schemas.microsoft.com/office/powerpoint/2010/main" val="15393269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Raw frequency is very skewed and not very discriminative. If we want to know what kinds of contexts are shared by </a:t>
            </a:r>
            <a:r>
              <a:rPr lang="en-CA" sz="1200" i="1" kern="1200" dirty="0">
                <a:solidFill>
                  <a:schemeClr val="tx1"/>
                </a:solidFill>
                <a:effectLst/>
                <a:latin typeface="+mn-lt"/>
                <a:ea typeface="+mn-ea"/>
                <a:cs typeface="+mn-cs"/>
              </a:rPr>
              <a:t>cherry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strawberry </a:t>
            </a:r>
            <a:r>
              <a:rPr lang="en-CA" sz="1200" kern="1200" dirty="0">
                <a:solidFill>
                  <a:schemeClr val="tx1"/>
                </a:solidFill>
                <a:effectLst/>
                <a:latin typeface="+mn-lt"/>
                <a:ea typeface="+mn-ea"/>
                <a:cs typeface="+mn-cs"/>
              </a:rPr>
              <a:t>but not by </a:t>
            </a:r>
            <a:r>
              <a:rPr lang="en-CA" sz="1200" i="1" kern="1200" dirty="0">
                <a:solidFill>
                  <a:schemeClr val="tx1"/>
                </a:solidFill>
                <a:effectLst/>
                <a:latin typeface="+mn-lt"/>
                <a:ea typeface="+mn-ea"/>
                <a:cs typeface="+mn-cs"/>
              </a:rPr>
              <a:t>digital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information</a:t>
            </a:r>
            <a:r>
              <a:rPr lang="en-CA" sz="1200" kern="1200" dirty="0">
                <a:solidFill>
                  <a:schemeClr val="tx1"/>
                </a:solidFill>
                <a:effectLst/>
                <a:latin typeface="+mn-lt"/>
                <a:ea typeface="+mn-ea"/>
                <a:cs typeface="+mn-cs"/>
              </a:rPr>
              <a:t>, we’re not going to get good discrimination from words like </a:t>
            </a:r>
            <a:r>
              <a:rPr lang="en-CA" sz="1200" i="1" kern="1200" dirty="0">
                <a:solidFill>
                  <a:schemeClr val="tx1"/>
                </a:solidFill>
                <a:effectLst/>
                <a:latin typeface="+mn-lt"/>
                <a:ea typeface="+mn-ea"/>
                <a:cs typeface="+mn-cs"/>
              </a:rPr>
              <a:t>the</a:t>
            </a:r>
            <a:r>
              <a:rPr lang="en-CA" sz="1200" kern="1200" dirty="0">
                <a:solidFill>
                  <a:schemeClr val="tx1"/>
                </a:solidFill>
                <a:effectLst/>
                <a:latin typeface="+mn-lt"/>
                <a:ea typeface="+mn-ea"/>
                <a:cs typeface="+mn-cs"/>
              </a:rPr>
              <a:t>, </a:t>
            </a:r>
            <a:r>
              <a:rPr lang="en-CA" sz="1200" i="1" kern="1200" dirty="0">
                <a:solidFill>
                  <a:schemeClr val="tx1"/>
                </a:solidFill>
                <a:effectLst/>
                <a:latin typeface="+mn-lt"/>
                <a:ea typeface="+mn-ea"/>
                <a:cs typeface="+mn-cs"/>
              </a:rPr>
              <a:t>it</a:t>
            </a:r>
            <a:r>
              <a:rPr lang="en-CA" sz="1200" kern="1200" dirty="0">
                <a:solidFill>
                  <a:schemeClr val="tx1"/>
                </a:solidFill>
                <a:effectLst/>
                <a:latin typeface="+mn-lt"/>
                <a:ea typeface="+mn-ea"/>
                <a:cs typeface="+mn-cs"/>
              </a:rPr>
              <a:t>, or </a:t>
            </a:r>
            <a:r>
              <a:rPr lang="en-CA" sz="1200" i="1" kern="1200" dirty="0">
                <a:solidFill>
                  <a:schemeClr val="tx1"/>
                </a:solidFill>
                <a:effectLst/>
                <a:latin typeface="+mn-lt"/>
                <a:ea typeface="+mn-ea"/>
                <a:cs typeface="+mn-cs"/>
              </a:rPr>
              <a:t>they</a:t>
            </a:r>
            <a:r>
              <a:rPr lang="en-CA" sz="1200" kern="1200" dirty="0">
                <a:solidFill>
                  <a:schemeClr val="tx1"/>
                </a:solidFill>
                <a:effectLst/>
                <a:latin typeface="+mn-lt"/>
                <a:ea typeface="+mn-ea"/>
                <a:cs typeface="+mn-cs"/>
              </a:rPr>
              <a:t>, which occur frequently with all sorts of words and aren’t informative about any particular word. We saw this also in (Shakespeare example)  corpus; the dimension for the word </a:t>
            </a:r>
            <a:r>
              <a:rPr lang="en-CA" sz="1200" i="1" kern="1200" dirty="0">
                <a:solidFill>
                  <a:schemeClr val="tx1"/>
                </a:solidFill>
                <a:effectLst/>
                <a:latin typeface="+mn-lt"/>
                <a:ea typeface="+mn-ea"/>
                <a:cs typeface="+mn-cs"/>
              </a:rPr>
              <a:t>good </a:t>
            </a:r>
            <a:r>
              <a:rPr lang="en-CA" sz="1200" kern="1200" dirty="0">
                <a:solidFill>
                  <a:schemeClr val="tx1"/>
                </a:solidFill>
                <a:effectLst/>
                <a:latin typeface="+mn-lt"/>
                <a:ea typeface="+mn-ea"/>
                <a:cs typeface="+mn-cs"/>
              </a:rPr>
              <a:t>is not very discriminative between plays; </a:t>
            </a:r>
            <a:r>
              <a:rPr lang="en-CA" sz="1200" i="1" kern="1200" dirty="0">
                <a:solidFill>
                  <a:schemeClr val="tx1"/>
                </a:solidFill>
                <a:effectLst/>
                <a:latin typeface="+mn-lt"/>
                <a:ea typeface="+mn-ea"/>
                <a:cs typeface="+mn-cs"/>
              </a:rPr>
              <a:t>good </a:t>
            </a:r>
            <a:r>
              <a:rPr lang="en-CA" sz="1200" kern="1200" dirty="0">
                <a:solidFill>
                  <a:schemeClr val="tx1"/>
                </a:solidFill>
                <a:effectLst/>
                <a:latin typeface="+mn-lt"/>
                <a:ea typeface="+mn-ea"/>
                <a:cs typeface="+mn-cs"/>
              </a:rPr>
              <a:t>is simply a frequent word and has roughly equivalent high frequencies in each of the plays.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CA" sz="1200" b="0" kern="1200" dirty="0" err="1">
                <a:solidFill>
                  <a:schemeClr val="tx1"/>
                </a:solidFill>
                <a:effectLst/>
                <a:latin typeface="+mn-lt"/>
                <a:ea typeface="+mn-ea"/>
                <a:cs typeface="+mn-cs"/>
              </a:rPr>
              <a:t>tf-idf</a:t>
            </a:r>
            <a:r>
              <a:rPr lang="en-CA" sz="1200" b="0"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weighting, usually used when the dimensions are documents.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CA" sz="1200" b="0" kern="1200" dirty="0">
                <a:solidFill>
                  <a:schemeClr val="tx1"/>
                </a:solidFill>
                <a:effectLst/>
                <a:latin typeface="+mn-lt"/>
                <a:ea typeface="+mn-ea"/>
                <a:cs typeface="+mn-cs"/>
              </a:rPr>
              <a:t>PPMI </a:t>
            </a:r>
            <a:r>
              <a:rPr lang="en-CA" sz="1200" kern="1200" dirty="0">
                <a:solidFill>
                  <a:schemeClr val="tx1"/>
                </a:solidFill>
                <a:effectLst/>
                <a:latin typeface="+mn-lt"/>
                <a:ea typeface="+mn-ea"/>
                <a:cs typeface="+mn-cs"/>
              </a:rPr>
              <a:t>algorithm (usually used when the dimensions are words) </a:t>
            </a:r>
            <a:endParaRPr lang="en-CA"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27</a:t>
            </a:fld>
            <a:endParaRPr lang="en-US"/>
          </a:p>
        </p:txBody>
      </p:sp>
    </p:spTree>
    <p:extLst>
      <p:ext uri="{BB962C8B-B14F-4D97-AF65-F5344CB8AC3E}">
        <p14:creationId xmlns:p14="http://schemas.microsoft.com/office/powerpoint/2010/main" val="360738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example, the word “woman” was word number 5678 in the dictionary, and the one-hot representation was a vector of zeros with a 1 in the 5678th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https://www.kdnuggets.com/2016/05/amazing-power-word-vectors.html</a:t>
            </a:r>
            <a:endParaRPr lang="en-GB" dirty="0"/>
          </a:p>
          <a:p>
            <a:endParaRPr lang="en-GB" dirty="0"/>
          </a:p>
          <a:p>
            <a:endParaRPr lang="en-GB" dirty="0"/>
          </a:p>
          <a:p>
            <a:r>
              <a:rPr lang="en-CA" sz="1200" b="0" i="0" u="none" strike="noStrike" kern="1200" dirty="0">
                <a:solidFill>
                  <a:schemeClr val="tx1"/>
                </a:solidFill>
                <a:effectLst/>
                <a:latin typeface="+mn-lt"/>
                <a:ea typeface="+mn-ea"/>
                <a:cs typeface="+mn-cs"/>
              </a:rPr>
              <a:t>man</a:t>
            </a:r>
            <a:r>
              <a:rPr lang="en-CA" dirty="0"/>
              <a:t> </a:t>
            </a:r>
            <a:r>
              <a:rPr lang="en-CA" sz="1200" b="0" i="0" u="none" strike="noStrike" kern="1200" dirty="0">
                <a:solidFill>
                  <a:schemeClr val="tx1"/>
                </a:solidFill>
                <a:effectLst/>
                <a:latin typeface="+mn-lt"/>
                <a:ea typeface="+mn-ea"/>
                <a:cs typeface="+mn-cs"/>
              </a:rPr>
              <a:t>woman</a:t>
            </a:r>
            <a:r>
              <a:rPr lang="en-CA" dirty="0"/>
              <a:t> </a:t>
            </a:r>
            <a:r>
              <a:rPr lang="en-CA" sz="1200" b="0" i="0" u="none" strike="noStrike" kern="1200" dirty="0">
                <a:solidFill>
                  <a:schemeClr val="tx1"/>
                </a:solidFill>
                <a:effectLst/>
                <a:latin typeface="+mn-lt"/>
                <a:ea typeface="+mn-ea"/>
                <a:cs typeface="+mn-cs"/>
              </a:rPr>
              <a:t>king</a:t>
            </a:r>
            <a:r>
              <a:rPr lang="en-CA" dirty="0"/>
              <a:t> </a:t>
            </a:r>
            <a:r>
              <a:rPr lang="en-CA" sz="1200" b="0" i="0" u="none" strike="noStrike" kern="1200" dirty="0">
                <a:solidFill>
                  <a:schemeClr val="tx1"/>
                </a:solidFill>
                <a:effectLst/>
                <a:latin typeface="+mn-lt"/>
                <a:ea typeface="+mn-ea"/>
                <a:cs typeface="+mn-cs"/>
              </a:rPr>
              <a:t>queen</a:t>
            </a:r>
            <a:r>
              <a:rPr lang="en-CA" dirty="0"/>
              <a:t> </a:t>
            </a:r>
            <a:r>
              <a:rPr lang="en-CA" sz="1200" b="0" i="0" u="none" strike="noStrike" kern="1200" dirty="0">
                <a:solidFill>
                  <a:schemeClr val="tx1"/>
                </a:solidFill>
                <a:effectLst/>
                <a:latin typeface="+mn-lt"/>
                <a:ea typeface="+mn-ea"/>
                <a:cs typeface="+mn-cs"/>
              </a:rPr>
              <a:t>gender</a:t>
            </a:r>
            <a:r>
              <a:rPr lang="en-CA" dirty="0"/>
              <a:t> </a:t>
            </a:r>
            <a:r>
              <a:rPr lang="en-CA" sz="1200" b="0" i="0" u="none" strike="noStrike" kern="1200" dirty="0">
                <a:solidFill>
                  <a:schemeClr val="tx1"/>
                </a:solidFill>
                <a:effectLst/>
                <a:latin typeface="+mn-lt"/>
                <a:ea typeface="+mn-ea"/>
                <a:cs typeface="+mn-cs"/>
              </a:rPr>
              <a:t>-1</a:t>
            </a:r>
            <a:r>
              <a:rPr lang="en-CA" dirty="0"/>
              <a:t> </a:t>
            </a:r>
            <a:r>
              <a:rPr lang="en-CA" sz="1200" b="0" i="0" u="none" strike="noStrike" kern="1200" dirty="0">
                <a:solidFill>
                  <a:schemeClr val="tx1"/>
                </a:solidFill>
                <a:effectLst/>
                <a:latin typeface="+mn-lt"/>
                <a:ea typeface="+mn-ea"/>
                <a:cs typeface="+mn-cs"/>
              </a:rPr>
              <a:t>1</a:t>
            </a:r>
            <a:r>
              <a:rPr lang="en-CA" dirty="0"/>
              <a:t> </a:t>
            </a:r>
            <a:r>
              <a:rPr lang="en-CA" sz="1200" b="0" i="0" u="none" strike="noStrike" kern="1200" dirty="0">
                <a:solidFill>
                  <a:schemeClr val="tx1"/>
                </a:solidFill>
                <a:effectLst/>
                <a:latin typeface="+mn-lt"/>
                <a:ea typeface="+mn-ea"/>
                <a:cs typeface="+mn-cs"/>
              </a:rPr>
              <a:t>-0.95</a:t>
            </a:r>
            <a:r>
              <a:rPr lang="en-CA" dirty="0"/>
              <a:t> </a:t>
            </a:r>
            <a:r>
              <a:rPr lang="en-CA" sz="1200" b="0" i="0" u="none" strike="noStrike" kern="1200" dirty="0">
                <a:solidFill>
                  <a:schemeClr val="tx1"/>
                </a:solidFill>
                <a:effectLst/>
                <a:latin typeface="+mn-lt"/>
                <a:ea typeface="+mn-ea"/>
                <a:cs typeface="+mn-cs"/>
              </a:rPr>
              <a:t>0.97</a:t>
            </a:r>
            <a:r>
              <a:rPr lang="en-CA" dirty="0"/>
              <a:t> </a:t>
            </a:r>
            <a:r>
              <a:rPr lang="en-CA" sz="1200" b="0" i="0" u="none" strike="noStrike" kern="1200" dirty="0">
                <a:solidFill>
                  <a:schemeClr val="tx1"/>
                </a:solidFill>
                <a:effectLst/>
                <a:latin typeface="+mn-lt"/>
                <a:ea typeface="+mn-ea"/>
                <a:cs typeface="+mn-cs"/>
              </a:rPr>
              <a:t>1.05</a:t>
            </a:r>
            <a:r>
              <a:rPr lang="en-CA" dirty="0"/>
              <a:t> </a:t>
            </a:r>
            <a:r>
              <a:rPr lang="en-CA" sz="1200" b="0" i="0" u="none" strike="noStrike" kern="1200" dirty="0">
                <a:solidFill>
                  <a:schemeClr val="tx1"/>
                </a:solidFill>
                <a:effectLst/>
                <a:latin typeface="+mn-lt"/>
                <a:ea typeface="+mn-ea"/>
                <a:cs typeface="+mn-cs"/>
              </a:rPr>
              <a:t>0.08</a:t>
            </a:r>
            <a:r>
              <a:rPr lang="en-CA" dirty="0"/>
              <a:t> </a:t>
            </a:r>
            <a:r>
              <a:rPr lang="en-CA" sz="1200" b="0" i="0" u="none" strike="noStrike" kern="1200" dirty="0">
                <a:solidFill>
                  <a:schemeClr val="tx1"/>
                </a:solidFill>
                <a:effectLst/>
                <a:latin typeface="+mn-lt"/>
                <a:ea typeface="+mn-ea"/>
                <a:cs typeface="+mn-cs"/>
              </a:rPr>
              <a:t>royal</a:t>
            </a:r>
            <a:r>
              <a:rPr lang="en-CA" dirty="0"/>
              <a:t> </a:t>
            </a:r>
            <a:r>
              <a:rPr lang="en-CA" sz="1200" b="0" i="0" u="none" strike="noStrike" kern="1200" dirty="0">
                <a:solidFill>
                  <a:schemeClr val="tx1"/>
                </a:solidFill>
                <a:effectLst/>
                <a:latin typeface="+mn-lt"/>
                <a:ea typeface="+mn-ea"/>
                <a:cs typeface="+mn-cs"/>
              </a:rPr>
              <a:t>0.01</a:t>
            </a:r>
            <a:r>
              <a:rPr lang="en-CA" dirty="0"/>
              <a:t> </a:t>
            </a:r>
            <a:r>
              <a:rPr lang="en-CA" sz="1200" b="0" i="0" u="none" strike="noStrike" kern="1200" dirty="0">
                <a:solidFill>
                  <a:schemeClr val="tx1"/>
                </a:solidFill>
                <a:effectLst/>
                <a:latin typeface="+mn-lt"/>
                <a:ea typeface="+mn-ea"/>
                <a:cs typeface="+mn-cs"/>
              </a:rPr>
              <a:t>0.02</a:t>
            </a:r>
            <a:r>
              <a:rPr lang="en-CA" dirty="0"/>
              <a:t> </a:t>
            </a:r>
            <a:r>
              <a:rPr lang="en-CA" sz="1200" b="0" i="0" u="none" strike="noStrike" kern="1200" dirty="0">
                <a:solidFill>
                  <a:schemeClr val="tx1"/>
                </a:solidFill>
                <a:effectLst/>
                <a:latin typeface="+mn-lt"/>
                <a:ea typeface="+mn-ea"/>
                <a:cs typeface="+mn-cs"/>
              </a:rPr>
              <a:t>0.93</a:t>
            </a:r>
            <a:r>
              <a:rPr lang="en-CA" dirty="0"/>
              <a:t> </a:t>
            </a:r>
            <a:r>
              <a:rPr lang="en-CA" sz="1200" b="0" i="0" u="none" strike="noStrike" kern="1200" dirty="0">
                <a:solidFill>
                  <a:schemeClr val="tx1"/>
                </a:solidFill>
                <a:effectLst/>
                <a:latin typeface="+mn-lt"/>
                <a:ea typeface="+mn-ea"/>
                <a:cs typeface="+mn-cs"/>
              </a:rPr>
              <a:t>0.95</a:t>
            </a:r>
            <a:r>
              <a:rPr lang="en-CA" dirty="0"/>
              <a:t> </a:t>
            </a:r>
            <a:r>
              <a:rPr lang="en-CA" sz="1200" b="0" i="0" u="none" strike="noStrike" kern="1200" dirty="0">
                <a:solidFill>
                  <a:schemeClr val="tx1"/>
                </a:solidFill>
                <a:effectLst/>
                <a:latin typeface="+mn-lt"/>
                <a:ea typeface="+mn-ea"/>
                <a:cs typeface="+mn-cs"/>
              </a:rPr>
              <a:t>0.94</a:t>
            </a:r>
            <a:r>
              <a:rPr lang="en-CA" dirty="0"/>
              <a:t> </a:t>
            </a:r>
            <a:r>
              <a:rPr lang="en-CA" sz="1200" b="0" i="0" u="none" strike="noStrike" kern="1200" dirty="0">
                <a:solidFill>
                  <a:schemeClr val="tx1"/>
                </a:solidFill>
                <a:effectLst/>
                <a:latin typeface="+mn-lt"/>
                <a:ea typeface="+mn-ea"/>
                <a:cs typeface="+mn-cs"/>
              </a:rPr>
              <a:t>-0.01</a:t>
            </a:r>
            <a:r>
              <a:rPr lang="en-CA" dirty="0"/>
              <a:t> </a:t>
            </a:r>
            <a:r>
              <a:rPr lang="en-CA" sz="1200" b="0" i="0" u="none" strike="noStrike" kern="1200" dirty="0">
                <a:solidFill>
                  <a:schemeClr val="tx1"/>
                </a:solidFill>
                <a:effectLst/>
                <a:latin typeface="+mn-lt"/>
                <a:ea typeface="+mn-ea"/>
                <a:cs typeface="+mn-cs"/>
              </a:rPr>
              <a:t>age</a:t>
            </a:r>
            <a:r>
              <a:rPr lang="en-CA" dirty="0"/>
              <a:t> </a:t>
            </a:r>
            <a:r>
              <a:rPr lang="en-CA" sz="1200" b="0" i="0" u="none" strike="noStrike" kern="1200" dirty="0">
                <a:solidFill>
                  <a:schemeClr val="tx1"/>
                </a:solidFill>
                <a:effectLst/>
                <a:latin typeface="+mn-lt"/>
                <a:ea typeface="+mn-ea"/>
                <a:cs typeface="+mn-cs"/>
              </a:rPr>
              <a:t>0.03</a:t>
            </a:r>
            <a:r>
              <a:rPr lang="en-CA" dirty="0"/>
              <a:t> </a:t>
            </a:r>
            <a:r>
              <a:rPr lang="en-CA" sz="1200" b="0" i="0" u="none" strike="noStrike" kern="1200" dirty="0">
                <a:solidFill>
                  <a:schemeClr val="tx1"/>
                </a:solidFill>
                <a:effectLst/>
                <a:latin typeface="+mn-lt"/>
                <a:ea typeface="+mn-ea"/>
                <a:cs typeface="+mn-cs"/>
              </a:rPr>
              <a:t>0.02</a:t>
            </a:r>
            <a:r>
              <a:rPr lang="en-CA" dirty="0"/>
              <a:t> </a:t>
            </a:r>
            <a:r>
              <a:rPr lang="en-CA" sz="1200" b="0" i="0" u="none" strike="noStrike" kern="1200" dirty="0">
                <a:solidFill>
                  <a:schemeClr val="tx1"/>
                </a:solidFill>
                <a:effectLst/>
                <a:latin typeface="+mn-lt"/>
                <a:ea typeface="+mn-ea"/>
                <a:cs typeface="+mn-cs"/>
              </a:rPr>
              <a:t>0.7</a:t>
            </a:r>
            <a:r>
              <a:rPr lang="en-CA" dirty="0"/>
              <a:t> </a:t>
            </a:r>
            <a:r>
              <a:rPr lang="en-CA" sz="1200" b="0" i="0" u="none" strike="noStrike" kern="1200" dirty="0">
                <a:solidFill>
                  <a:schemeClr val="tx1"/>
                </a:solidFill>
                <a:effectLst/>
                <a:latin typeface="+mn-lt"/>
                <a:ea typeface="+mn-ea"/>
                <a:cs typeface="+mn-cs"/>
              </a:rPr>
              <a:t>0.69</a:t>
            </a:r>
            <a:r>
              <a:rPr lang="en-CA" dirty="0"/>
              <a:t> </a:t>
            </a:r>
            <a:r>
              <a:rPr lang="en-CA" sz="1200" b="0" i="0" u="none" strike="noStrike" kern="1200" dirty="0">
                <a:solidFill>
                  <a:schemeClr val="tx1"/>
                </a:solidFill>
                <a:effectLst/>
                <a:latin typeface="+mn-lt"/>
                <a:ea typeface="+mn-ea"/>
                <a:cs typeface="+mn-cs"/>
              </a:rPr>
              <a:t>0.69</a:t>
            </a:r>
            <a:r>
              <a:rPr lang="en-CA" dirty="0"/>
              <a:t> </a:t>
            </a:r>
            <a:r>
              <a:rPr lang="en-CA" sz="1200" b="0" i="0" u="none" strike="noStrike" kern="1200" dirty="0">
                <a:solidFill>
                  <a:schemeClr val="tx1"/>
                </a:solidFill>
                <a:effectLst/>
                <a:latin typeface="+mn-lt"/>
                <a:ea typeface="+mn-ea"/>
                <a:cs typeface="+mn-cs"/>
              </a:rPr>
              <a:t>0</a:t>
            </a:r>
            <a:r>
              <a:rPr lang="en-CA" dirty="0"/>
              <a:t> </a:t>
            </a:r>
            <a:r>
              <a:rPr lang="en-CA" sz="1200" b="0" i="0" u="none" strike="noStrike" kern="1200" dirty="0">
                <a:solidFill>
                  <a:schemeClr val="tx1"/>
                </a:solidFill>
                <a:effectLst/>
                <a:latin typeface="+mn-lt"/>
                <a:ea typeface="+mn-ea"/>
                <a:cs typeface="+mn-cs"/>
              </a:rPr>
              <a:t>food</a:t>
            </a:r>
            <a:r>
              <a:rPr lang="en-CA" dirty="0"/>
              <a:t> </a:t>
            </a:r>
            <a:r>
              <a:rPr lang="en-CA" sz="1200" b="0" i="0" u="none" strike="noStrike" kern="1200" dirty="0">
                <a:solidFill>
                  <a:schemeClr val="tx1"/>
                </a:solidFill>
                <a:effectLst/>
                <a:latin typeface="+mn-lt"/>
                <a:ea typeface="+mn-ea"/>
                <a:cs typeface="+mn-cs"/>
              </a:rPr>
              <a:t>0.09</a:t>
            </a:r>
            <a:r>
              <a:rPr lang="en-CA" dirty="0"/>
              <a:t> </a:t>
            </a:r>
            <a:r>
              <a:rPr lang="en-CA" sz="1200" b="0" i="0" u="none" strike="noStrike" kern="1200" dirty="0">
                <a:solidFill>
                  <a:schemeClr val="tx1"/>
                </a:solidFill>
                <a:effectLst/>
                <a:latin typeface="+mn-lt"/>
                <a:ea typeface="+mn-ea"/>
                <a:cs typeface="+mn-cs"/>
              </a:rPr>
              <a:t>0.01</a:t>
            </a:r>
            <a:r>
              <a:rPr lang="en-CA" dirty="0"/>
              <a:t> </a:t>
            </a:r>
            <a:r>
              <a:rPr lang="en-CA" sz="1200" b="0" i="0" u="none" strike="noStrike" kern="1200" dirty="0">
                <a:solidFill>
                  <a:schemeClr val="tx1"/>
                </a:solidFill>
                <a:effectLst/>
                <a:latin typeface="+mn-lt"/>
                <a:ea typeface="+mn-ea"/>
                <a:cs typeface="+mn-cs"/>
              </a:rPr>
              <a:t>0.02</a:t>
            </a:r>
            <a:r>
              <a:rPr lang="en-CA" dirty="0"/>
              <a:t> </a:t>
            </a:r>
            <a:r>
              <a:rPr lang="en-CA" sz="1200" b="0" i="0" u="none" strike="noStrike" kern="1200" dirty="0">
                <a:solidFill>
                  <a:schemeClr val="tx1"/>
                </a:solidFill>
                <a:effectLst/>
                <a:latin typeface="+mn-lt"/>
                <a:ea typeface="+mn-ea"/>
                <a:cs typeface="+mn-cs"/>
              </a:rPr>
              <a:t>0.01</a:t>
            </a:r>
            <a:r>
              <a:rPr lang="en-CA" dirty="0"/>
              <a:t> </a:t>
            </a:r>
            <a:r>
              <a:rPr lang="en-CA" sz="1200" b="0" i="0" u="none" strike="noStrike" kern="1200" dirty="0">
                <a:solidFill>
                  <a:schemeClr val="tx1"/>
                </a:solidFill>
                <a:effectLst/>
                <a:latin typeface="+mn-lt"/>
                <a:ea typeface="+mn-ea"/>
                <a:cs typeface="+mn-cs"/>
              </a:rPr>
              <a:t>-0.06</a:t>
            </a:r>
            <a:r>
              <a:rPr lang="en-CA" dirty="0"/>
              <a:t> </a:t>
            </a:r>
            <a:r>
              <a:rPr lang="en-CA" sz="1200" b="0" i="0" u="none" strike="noStrike" kern="1200" dirty="0">
                <a:solidFill>
                  <a:schemeClr val="tx1"/>
                </a:solidFill>
                <a:effectLst/>
                <a:latin typeface="+mn-lt"/>
                <a:ea typeface="+mn-ea"/>
                <a:cs typeface="+mn-cs"/>
              </a:rPr>
              <a:t>-0.07</a:t>
            </a:r>
            <a:r>
              <a:rPr lang="en-CA" dirty="0"/>
              <a:t> </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31</a:t>
            </a:fld>
            <a:endParaRPr lang="en-US"/>
          </a:p>
        </p:txBody>
      </p:sp>
    </p:spTree>
    <p:extLst>
      <p:ext uri="{BB962C8B-B14F-4D97-AF65-F5344CB8AC3E}">
        <p14:creationId xmlns:p14="http://schemas.microsoft.com/office/powerpoint/2010/main" val="354276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case you have a small training dataset, you can take a pre-trained embeddings and use transfer learning to transfer the embeddings to the new task. Finally, you can fine-tune the word embeddings using the small dataset you have at hands.</a:t>
            </a:r>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33</a:t>
            </a:fld>
            <a:endParaRPr lang="en-US"/>
          </a:p>
        </p:txBody>
      </p:sp>
    </p:spTree>
    <p:extLst>
      <p:ext uri="{BB962C8B-B14F-4D97-AF65-F5344CB8AC3E}">
        <p14:creationId xmlns:p14="http://schemas.microsoft.com/office/powerpoint/2010/main" val="140422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common example of meaning in this rep</a:t>
            </a:r>
          </a:p>
        </p:txBody>
      </p:sp>
      <p:sp>
        <p:nvSpPr>
          <p:cNvPr id="4" name="Slide Number Placeholder 3"/>
          <p:cNvSpPr>
            <a:spLocks noGrp="1"/>
          </p:cNvSpPr>
          <p:nvPr>
            <p:ph type="sldNum" sz="quarter" idx="5"/>
          </p:nvPr>
        </p:nvSpPr>
        <p:spPr/>
        <p:txBody>
          <a:bodyPr/>
          <a:lstStyle/>
          <a:p>
            <a:fld id="{1D853C04-157D-3543-8EC3-E729F518A77F}" type="slidenum">
              <a:rPr lang="en-US" smtClean="0"/>
              <a:t>34</a:t>
            </a:fld>
            <a:endParaRPr lang="en-US"/>
          </a:p>
        </p:txBody>
      </p:sp>
    </p:spTree>
    <p:extLst>
      <p:ext uri="{BB962C8B-B14F-4D97-AF65-F5344CB8AC3E}">
        <p14:creationId xmlns:p14="http://schemas.microsoft.com/office/powerpoint/2010/main" val="1786322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D853C04-157D-3543-8EC3-E729F518A77F}" type="slidenum">
              <a:rPr lang="en-US" smtClean="0"/>
              <a:t>35</a:t>
            </a:fld>
            <a:endParaRPr lang="en-US"/>
          </a:p>
        </p:txBody>
      </p:sp>
    </p:spTree>
    <p:extLst>
      <p:ext uri="{BB962C8B-B14F-4D97-AF65-F5344CB8AC3E}">
        <p14:creationId xmlns:p14="http://schemas.microsoft.com/office/powerpoint/2010/main" val="2396397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rs2Dim 50-1000 opposed to 500 000</a:t>
            </a:r>
          </a:p>
          <a:p>
            <a:endParaRPr lang="en-GB" dirty="0"/>
          </a:p>
          <a:p>
            <a:r>
              <a:rPr lang="en-GB" dirty="0"/>
              <a:t>Show a figure of dim-space and show that there is a meaning for each dimension space</a:t>
            </a:r>
          </a:p>
        </p:txBody>
      </p:sp>
      <p:sp>
        <p:nvSpPr>
          <p:cNvPr id="4" name="Slide Number Placeholder 3"/>
          <p:cNvSpPr>
            <a:spLocks noGrp="1"/>
          </p:cNvSpPr>
          <p:nvPr>
            <p:ph type="sldNum" sz="quarter" idx="5"/>
          </p:nvPr>
        </p:nvSpPr>
        <p:spPr/>
        <p:txBody>
          <a:bodyPr/>
          <a:lstStyle/>
          <a:p>
            <a:fld id="{1D853C04-157D-3543-8EC3-E729F518A77F}" type="slidenum">
              <a:rPr lang="en-US" smtClean="0"/>
              <a:t>37</a:t>
            </a:fld>
            <a:endParaRPr lang="en-US"/>
          </a:p>
        </p:txBody>
      </p:sp>
    </p:spTree>
    <p:extLst>
      <p:ext uri="{BB962C8B-B14F-4D97-AF65-F5344CB8AC3E}">
        <p14:creationId xmlns:p14="http://schemas.microsoft.com/office/powerpoint/2010/main" val="3478763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2</a:t>
            </a:fld>
            <a:endParaRPr lang="en-US"/>
          </a:p>
        </p:txBody>
      </p:sp>
    </p:spTree>
    <p:extLst>
      <p:ext uri="{BB962C8B-B14F-4D97-AF65-F5344CB8AC3E}">
        <p14:creationId xmlns:p14="http://schemas.microsoft.com/office/powerpoint/2010/main" val="2681279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rs2Dim 50-1000 opposed to 500 000</a:t>
            </a:r>
          </a:p>
          <a:p>
            <a:endParaRPr lang="en-GB" dirty="0"/>
          </a:p>
          <a:p>
            <a:r>
              <a:rPr lang="en-GB" dirty="0"/>
              <a:t>Show a figure of dim-space and show that there is a meaning for each dimension space</a:t>
            </a:r>
          </a:p>
        </p:txBody>
      </p:sp>
      <p:sp>
        <p:nvSpPr>
          <p:cNvPr id="4" name="Slide Number Placeholder 3"/>
          <p:cNvSpPr>
            <a:spLocks noGrp="1"/>
          </p:cNvSpPr>
          <p:nvPr>
            <p:ph type="sldNum" sz="quarter" idx="5"/>
          </p:nvPr>
        </p:nvSpPr>
        <p:spPr/>
        <p:txBody>
          <a:bodyPr/>
          <a:lstStyle/>
          <a:p>
            <a:fld id="{1D853C04-157D-3543-8EC3-E729F518A77F}" type="slidenum">
              <a:rPr lang="en-US" smtClean="0"/>
              <a:t>38</a:t>
            </a:fld>
            <a:endParaRPr lang="en-US"/>
          </a:p>
        </p:txBody>
      </p:sp>
    </p:spTree>
    <p:extLst>
      <p:ext uri="{BB962C8B-B14F-4D97-AF65-F5344CB8AC3E}">
        <p14:creationId xmlns:p14="http://schemas.microsoft.com/office/powerpoint/2010/main" val="1417309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Every word in a fixed vocabulary is represented by a vector </a:t>
            </a:r>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39</a:t>
            </a:fld>
            <a:endParaRPr lang="en-US"/>
          </a:p>
        </p:txBody>
      </p:sp>
    </p:spTree>
    <p:extLst>
      <p:ext uri="{BB962C8B-B14F-4D97-AF65-F5344CB8AC3E}">
        <p14:creationId xmlns:p14="http://schemas.microsoft.com/office/powerpoint/2010/main" val="275681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CBOW tends to find the probability of a word occurring in a neighbourhood (context). So it </a:t>
            </a:r>
            <a:r>
              <a:rPr lang="en-CA" sz="1200" b="0" i="1" u="none" strike="noStrike" kern="1200" dirty="0">
                <a:solidFill>
                  <a:schemeClr val="tx1"/>
                </a:solidFill>
                <a:effectLst/>
                <a:latin typeface="+mn-lt"/>
                <a:ea typeface="+mn-ea"/>
                <a:cs typeface="+mn-cs"/>
              </a:rPr>
              <a:t>generalises over all the different contexts in which a word can be used</a:t>
            </a:r>
            <a:r>
              <a:rPr lang="en-CA" sz="1200" b="0" i="0" u="none" strike="noStrike" kern="1200" dirty="0">
                <a:solidFill>
                  <a:schemeClr val="tx1"/>
                </a:solidFill>
                <a:effectLst/>
                <a:latin typeface="+mn-lt"/>
                <a:ea typeface="+mn-ea"/>
                <a:cs typeface="+mn-cs"/>
              </a:rPr>
              <a:t>. Whereas </a:t>
            </a:r>
            <a:r>
              <a:rPr lang="en-CA" sz="1200" b="0" i="0" u="none" strike="noStrike" kern="1200" dirty="0" err="1">
                <a:solidFill>
                  <a:schemeClr val="tx1"/>
                </a:solidFill>
                <a:effectLst/>
                <a:latin typeface="+mn-lt"/>
                <a:ea typeface="+mn-ea"/>
                <a:cs typeface="+mn-cs"/>
              </a:rPr>
              <a:t>SkipGram</a:t>
            </a:r>
            <a:r>
              <a:rPr lang="en-CA" sz="1200" b="0" i="0" u="none" strike="noStrike" kern="1200" dirty="0">
                <a:solidFill>
                  <a:schemeClr val="tx1"/>
                </a:solidFill>
                <a:effectLst/>
                <a:latin typeface="+mn-lt"/>
                <a:ea typeface="+mn-ea"/>
                <a:cs typeface="+mn-cs"/>
              </a:rPr>
              <a:t> tends to </a:t>
            </a:r>
            <a:r>
              <a:rPr lang="en-CA" sz="1200" b="0" i="1" u="none" strike="noStrike" kern="1200" dirty="0">
                <a:solidFill>
                  <a:schemeClr val="tx1"/>
                </a:solidFill>
                <a:effectLst/>
                <a:latin typeface="+mn-lt"/>
                <a:ea typeface="+mn-ea"/>
                <a:cs typeface="+mn-cs"/>
              </a:rPr>
              <a:t>learn the different contexts separately</a:t>
            </a:r>
            <a:r>
              <a:rPr lang="en-CA" sz="1200" b="0" i="0" u="none" strike="noStrike" kern="1200" dirty="0">
                <a:solidFill>
                  <a:schemeClr val="tx1"/>
                </a:solidFill>
                <a:effectLst/>
                <a:latin typeface="+mn-lt"/>
                <a:ea typeface="+mn-ea"/>
                <a:cs typeface="+mn-cs"/>
              </a:rPr>
              <a:t>. So </a:t>
            </a:r>
            <a:r>
              <a:rPr lang="en-CA" sz="1200" b="0" i="0" u="none" strike="noStrike" kern="1200" dirty="0" err="1">
                <a:solidFill>
                  <a:schemeClr val="tx1"/>
                </a:solidFill>
                <a:effectLst/>
                <a:latin typeface="+mn-lt"/>
                <a:ea typeface="+mn-ea"/>
                <a:cs typeface="+mn-cs"/>
              </a:rPr>
              <a:t>SkipGram</a:t>
            </a:r>
            <a:r>
              <a:rPr lang="en-CA" sz="1200" b="0" i="0" u="none" strike="noStrike" kern="1200" dirty="0">
                <a:solidFill>
                  <a:schemeClr val="tx1"/>
                </a:solidFill>
                <a:effectLst/>
                <a:latin typeface="+mn-lt"/>
                <a:ea typeface="+mn-ea"/>
                <a:cs typeface="+mn-cs"/>
              </a:rPr>
              <a:t> needs enough data </a:t>
            </a:r>
            <a:r>
              <a:rPr lang="en-CA" sz="1200" b="0" i="0" u="none" strike="noStrike" kern="1200" dirty="0" err="1">
                <a:solidFill>
                  <a:schemeClr val="tx1"/>
                </a:solidFill>
                <a:effectLst/>
                <a:latin typeface="+mn-lt"/>
                <a:ea typeface="+mn-ea"/>
                <a:cs typeface="+mn-cs"/>
              </a:rPr>
              <a:t>w.r.t.</a:t>
            </a:r>
            <a:r>
              <a:rPr lang="en-CA" sz="1200" b="0" i="0" u="none" strike="noStrike" kern="1200" dirty="0">
                <a:solidFill>
                  <a:schemeClr val="tx1"/>
                </a:solidFill>
                <a:effectLst/>
                <a:latin typeface="+mn-lt"/>
                <a:ea typeface="+mn-ea"/>
                <a:cs typeface="+mn-cs"/>
              </a:rPr>
              <a:t> each context. Hence </a:t>
            </a:r>
            <a:r>
              <a:rPr lang="en-CA" sz="1200" b="0" i="0" u="none" strike="noStrike" kern="1200" dirty="0" err="1">
                <a:solidFill>
                  <a:schemeClr val="tx1"/>
                </a:solidFill>
                <a:effectLst/>
                <a:latin typeface="+mn-lt"/>
                <a:ea typeface="+mn-ea"/>
                <a:cs typeface="+mn-cs"/>
              </a:rPr>
              <a:t>SkipGram</a:t>
            </a:r>
            <a:r>
              <a:rPr lang="en-CA" sz="1200" b="0" i="0" u="none" strike="noStrike" kern="1200" dirty="0">
                <a:solidFill>
                  <a:schemeClr val="tx1"/>
                </a:solidFill>
                <a:effectLst/>
                <a:latin typeface="+mn-lt"/>
                <a:ea typeface="+mn-ea"/>
                <a:cs typeface="+mn-cs"/>
              </a:rPr>
              <a:t> requires more data to train, also </a:t>
            </a:r>
            <a:r>
              <a:rPr lang="en-CA" sz="1200" b="0" i="0" u="none" strike="noStrike" kern="1200" dirty="0" err="1">
                <a:solidFill>
                  <a:schemeClr val="tx1"/>
                </a:solidFill>
                <a:effectLst/>
                <a:latin typeface="+mn-lt"/>
                <a:ea typeface="+mn-ea"/>
                <a:cs typeface="+mn-cs"/>
              </a:rPr>
              <a:t>SkipGram</a:t>
            </a:r>
            <a:r>
              <a:rPr lang="en-CA" sz="1200" b="0" i="0" u="none" strike="noStrike" kern="1200" dirty="0">
                <a:solidFill>
                  <a:schemeClr val="tx1"/>
                </a:solidFill>
                <a:effectLst/>
                <a:latin typeface="+mn-lt"/>
                <a:ea typeface="+mn-ea"/>
                <a:cs typeface="+mn-cs"/>
              </a:rPr>
              <a:t> (given enough data) contains more knowledge about the context.</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40</a:t>
            </a:fld>
            <a:endParaRPr lang="en-US"/>
          </a:p>
        </p:txBody>
      </p:sp>
    </p:spTree>
    <p:extLst>
      <p:ext uri="{BB962C8B-B14F-4D97-AF65-F5344CB8AC3E}">
        <p14:creationId xmlns:p14="http://schemas.microsoft.com/office/powerpoint/2010/main" val="3016451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CBOW tends to find the probability of a word occurring in a neighbourhood (context). So it </a:t>
            </a:r>
            <a:r>
              <a:rPr lang="en-CA" sz="1200" b="0" i="1" u="none" strike="noStrike" kern="1200" dirty="0">
                <a:solidFill>
                  <a:schemeClr val="tx1"/>
                </a:solidFill>
                <a:effectLst/>
                <a:latin typeface="+mn-lt"/>
                <a:ea typeface="+mn-ea"/>
                <a:cs typeface="+mn-cs"/>
              </a:rPr>
              <a:t>generalises over all the different contexts in which a word can be used</a:t>
            </a:r>
            <a:r>
              <a:rPr lang="en-CA" sz="1200" b="0" i="0" u="none" strike="noStrike" kern="1200" dirty="0">
                <a:solidFill>
                  <a:schemeClr val="tx1"/>
                </a:solidFill>
                <a:effectLst/>
                <a:latin typeface="+mn-lt"/>
                <a:ea typeface="+mn-ea"/>
                <a:cs typeface="+mn-cs"/>
              </a:rPr>
              <a:t>. Whereas </a:t>
            </a:r>
            <a:r>
              <a:rPr lang="en-CA" sz="1200" b="0" i="0" u="none" strike="noStrike" kern="1200" dirty="0" err="1">
                <a:solidFill>
                  <a:schemeClr val="tx1"/>
                </a:solidFill>
                <a:effectLst/>
                <a:latin typeface="+mn-lt"/>
                <a:ea typeface="+mn-ea"/>
                <a:cs typeface="+mn-cs"/>
              </a:rPr>
              <a:t>SkipGram</a:t>
            </a:r>
            <a:r>
              <a:rPr lang="en-CA" sz="1200" b="0" i="0" u="none" strike="noStrike" kern="1200" dirty="0">
                <a:solidFill>
                  <a:schemeClr val="tx1"/>
                </a:solidFill>
                <a:effectLst/>
                <a:latin typeface="+mn-lt"/>
                <a:ea typeface="+mn-ea"/>
                <a:cs typeface="+mn-cs"/>
              </a:rPr>
              <a:t> tends to </a:t>
            </a:r>
            <a:r>
              <a:rPr lang="en-CA" sz="1200" b="0" i="1" u="none" strike="noStrike" kern="1200" dirty="0">
                <a:solidFill>
                  <a:schemeClr val="tx1"/>
                </a:solidFill>
                <a:effectLst/>
                <a:latin typeface="+mn-lt"/>
                <a:ea typeface="+mn-ea"/>
                <a:cs typeface="+mn-cs"/>
              </a:rPr>
              <a:t>learn the different contexts separately</a:t>
            </a:r>
            <a:r>
              <a:rPr lang="en-CA" sz="1200" b="0" i="0" u="none" strike="noStrike" kern="1200" dirty="0">
                <a:solidFill>
                  <a:schemeClr val="tx1"/>
                </a:solidFill>
                <a:effectLst/>
                <a:latin typeface="+mn-lt"/>
                <a:ea typeface="+mn-ea"/>
                <a:cs typeface="+mn-cs"/>
              </a:rPr>
              <a:t>. So </a:t>
            </a:r>
            <a:r>
              <a:rPr lang="en-CA" sz="1200" b="0" i="0" u="none" strike="noStrike" kern="1200" dirty="0" err="1">
                <a:solidFill>
                  <a:schemeClr val="tx1"/>
                </a:solidFill>
                <a:effectLst/>
                <a:latin typeface="+mn-lt"/>
                <a:ea typeface="+mn-ea"/>
                <a:cs typeface="+mn-cs"/>
              </a:rPr>
              <a:t>SkipGram</a:t>
            </a:r>
            <a:r>
              <a:rPr lang="en-CA" sz="1200" b="0" i="0" u="none" strike="noStrike" kern="1200" dirty="0">
                <a:solidFill>
                  <a:schemeClr val="tx1"/>
                </a:solidFill>
                <a:effectLst/>
                <a:latin typeface="+mn-lt"/>
                <a:ea typeface="+mn-ea"/>
                <a:cs typeface="+mn-cs"/>
              </a:rPr>
              <a:t> needs enough data </a:t>
            </a:r>
            <a:r>
              <a:rPr lang="en-CA" sz="1200" b="0" i="0" u="none" strike="noStrike" kern="1200" dirty="0" err="1">
                <a:solidFill>
                  <a:schemeClr val="tx1"/>
                </a:solidFill>
                <a:effectLst/>
                <a:latin typeface="+mn-lt"/>
                <a:ea typeface="+mn-ea"/>
                <a:cs typeface="+mn-cs"/>
              </a:rPr>
              <a:t>w.r.t.</a:t>
            </a:r>
            <a:r>
              <a:rPr lang="en-CA" sz="1200" b="0" i="0" u="none" strike="noStrike" kern="1200" dirty="0">
                <a:solidFill>
                  <a:schemeClr val="tx1"/>
                </a:solidFill>
                <a:effectLst/>
                <a:latin typeface="+mn-lt"/>
                <a:ea typeface="+mn-ea"/>
                <a:cs typeface="+mn-cs"/>
              </a:rPr>
              <a:t> each context. Hence </a:t>
            </a:r>
            <a:r>
              <a:rPr lang="en-CA" sz="1200" b="0" i="0" u="none" strike="noStrike" kern="1200" dirty="0" err="1">
                <a:solidFill>
                  <a:schemeClr val="tx1"/>
                </a:solidFill>
                <a:effectLst/>
                <a:latin typeface="+mn-lt"/>
                <a:ea typeface="+mn-ea"/>
                <a:cs typeface="+mn-cs"/>
              </a:rPr>
              <a:t>SkipGram</a:t>
            </a:r>
            <a:r>
              <a:rPr lang="en-CA" sz="1200" b="0" i="0" u="none" strike="noStrike" kern="1200" dirty="0">
                <a:solidFill>
                  <a:schemeClr val="tx1"/>
                </a:solidFill>
                <a:effectLst/>
                <a:latin typeface="+mn-lt"/>
                <a:ea typeface="+mn-ea"/>
                <a:cs typeface="+mn-cs"/>
              </a:rPr>
              <a:t> requires more data to train, also </a:t>
            </a:r>
            <a:r>
              <a:rPr lang="en-CA" sz="1200" b="0" i="0" u="none" strike="noStrike" kern="1200" dirty="0" err="1">
                <a:solidFill>
                  <a:schemeClr val="tx1"/>
                </a:solidFill>
                <a:effectLst/>
                <a:latin typeface="+mn-lt"/>
                <a:ea typeface="+mn-ea"/>
                <a:cs typeface="+mn-cs"/>
              </a:rPr>
              <a:t>SkipGram</a:t>
            </a:r>
            <a:r>
              <a:rPr lang="en-CA" sz="1200" b="0" i="0" u="none" strike="noStrike" kern="1200" dirty="0">
                <a:solidFill>
                  <a:schemeClr val="tx1"/>
                </a:solidFill>
                <a:effectLst/>
                <a:latin typeface="+mn-lt"/>
                <a:ea typeface="+mn-ea"/>
                <a:cs typeface="+mn-cs"/>
              </a:rPr>
              <a:t> (given enough data) contains more knowledge about the context.</a:t>
            </a:r>
            <a:endParaRPr lang="en-GB" dirty="0"/>
          </a:p>
        </p:txBody>
      </p:sp>
      <p:sp>
        <p:nvSpPr>
          <p:cNvPr id="4" name="Slide Number Placeholder 3"/>
          <p:cNvSpPr>
            <a:spLocks noGrp="1"/>
          </p:cNvSpPr>
          <p:nvPr>
            <p:ph type="sldNum" sz="quarter" idx="10"/>
          </p:nvPr>
        </p:nvSpPr>
        <p:spPr/>
        <p:txBody>
          <a:bodyPr/>
          <a:lstStyle/>
          <a:p>
            <a:fld id="{1D853C04-157D-3543-8EC3-E729F518A77F}" type="slidenum">
              <a:rPr lang="en-US" smtClean="0"/>
              <a:t>41</a:t>
            </a:fld>
            <a:endParaRPr lang="en-US"/>
          </a:p>
        </p:txBody>
      </p:sp>
    </p:spTree>
    <p:extLst>
      <p:ext uri="{BB962C8B-B14F-4D97-AF65-F5344CB8AC3E}">
        <p14:creationId xmlns:p14="http://schemas.microsoft.com/office/powerpoint/2010/main" val="990376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 the skip-gram model, one predicts the context C from the target word w, whereas in the continuous bag of words, one predicts the target word w, given the context. These types of predictive models are useful for creating embeddings.”</a:t>
            </a:r>
          </a:p>
          <a:p>
            <a:endParaRPr lang="en-GB" dirty="0"/>
          </a:p>
          <a:p>
            <a:r>
              <a:rPr lang="en-GB" dirty="0"/>
              <a:t>“Small variations of a given sentence can have large effects on the estimation in an n-gram model. For example, consider the following pair of sentences:</a:t>
            </a:r>
          </a:p>
          <a:p>
            <a:r>
              <a:rPr lang="en-GB" dirty="0"/>
              <a:t>Adam and Eve ate an apple.</a:t>
            </a:r>
          </a:p>
          <a:p>
            <a:r>
              <a:rPr lang="en-GB" dirty="0"/>
              <a:t>Adam ate the red apple.”</a:t>
            </a:r>
          </a:p>
          <a:p>
            <a:endParaRPr lang="en-GB" dirty="0"/>
          </a:p>
          <a:p>
            <a:r>
              <a:rPr lang="en-GB" dirty="0"/>
              <a:t>“n-grams can be considered 0-skip-n-grams. Therefore, skip-grams represent a natural generalization of n-gram” “2-skip-2-grams of the sentence “Adam and Eve ate an apple.” are as follows:</a:t>
            </a:r>
          </a:p>
          <a:p>
            <a:r>
              <a:rPr lang="en-GB" dirty="0"/>
              <a:t>Adam and, Adam Eve, Adam ate, and Eve, and ate, and an, Eve ate, Eve an, Eve apple, ate an, ate apple, an apple”</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43</a:t>
            </a:fld>
            <a:endParaRPr lang="en-US"/>
          </a:p>
        </p:txBody>
      </p:sp>
    </p:spTree>
    <p:extLst>
      <p:ext uri="{BB962C8B-B14F-4D97-AF65-F5344CB8AC3E}">
        <p14:creationId xmlns:p14="http://schemas.microsoft.com/office/powerpoint/2010/main" val="1680528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Every word in a fixed vocabulary is represented by a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Meaning of the word = context of its use  </a:t>
            </a:r>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44</a:t>
            </a:fld>
            <a:endParaRPr lang="en-US"/>
          </a:p>
        </p:txBody>
      </p:sp>
    </p:spTree>
    <p:extLst>
      <p:ext uri="{BB962C8B-B14F-4D97-AF65-F5344CB8AC3E}">
        <p14:creationId xmlns:p14="http://schemas.microsoft.com/office/powerpoint/2010/main" val="2716453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49</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50</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We are not keeping track of positions</a:t>
            </a:r>
          </a:p>
          <a:p>
            <a:endParaRPr lang="en-GB" dirty="0"/>
          </a:p>
          <a:p>
            <a:r>
              <a:rPr lang="en-GB" dirty="0"/>
              <a:t>Bag= contains duplicate items</a:t>
            </a:r>
          </a:p>
          <a:p>
            <a:r>
              <a:rPr lang="en-GB" dirty="0"/>
              <a:t>Set = no duplicate items</a:t>
            </a:r>
          </a:p>
          <a:p>
            <a:r>
              <a:rPr lang="en-GB" dirty="0"/>
              <a:t>“The models we have seen in this book so far use a bag-of-words decomposition technique, enabling us to explore relationships between documents that contain the same mixture of individual words. This is incredibly useful, and indeed we’ve seen that the frequency of tokens can be very effective particularly in cases where the vocabulary of a specific discipline or topic is sufficient to distinguish it from or relate it to other text.”</a:t>
            </a:r>
          </a:p>
          <a:p>
            <a:endParaRPr lang="en-GB" dirty="0"/>
          </a:p>
        </p:txBody>
      </p:sp>
      <p:sp>
        <p:nvSpPr>
          <p:cNvPr id="4" name="Slide Number Placeholder 3"/>
          <p:cNvSpPr>
            <a:spLocks noGrp="1"/>
          </p:cNvSpPr>
          <p:nvPr>
            <p:ph type="sldNum" sz="quarter" idx="10"/>
          </p:nvPr>
        </p:nvSpPr>
        <p:spPr/>
        <p:txBody>
          <a:bodyPr/>
          <a:lstStyle/>
          <a:p>
            <a:pPr>
              <a:defRPr/>
            </a:pPr>
            <a:fld id="{D0652393-0893-4664-9A2D-CAA94393DA24}" type="slidenum">
              <a:rPr lang="en-US" smtClean="0"/>
              <a:pPr>
                <a:defRPr/>
              </a:pPr>
              <a:t>4</a:t>
            </a:fld>
            <a:endParaRPr lang="en-US"/>
          </a:p>
        </p:txBody>
      </p:sp>
    </p:spTree>
    <p:extLst>
      <p:ext uri="{BB962C8B-B14F-4D97-AF65-F5344CB8AC3E}">
        <p14:creationId xmlns:p14="http://schemas.microsoft.com/office/powerpoint/2010/main" val="6272359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effectLst/>
                <a:latin typeface="Helvetica" pitchFamily="2" charset="0"/>
              </a:rPr>
              <a:t>The embeddings learned by the </a:t>
            </a:r>
            <a:r>
              <a:rPr lang="en-US" dirty="0" err="1">
                <a:effectLst/>
                <a:latin typeface="Helvetica" pitchFamily="2" charset="0"/>
              </a:rPr>
              <a:t>skipgram</a:t>
            </a:r>
            <a:r>
              <a:rPr lang="en-US" dirty="0">
                <a:effectLst/>
                <a:latin typeface="Helvetica" pitchFamily="2" charset="0"/>
              </a:rPr>
              <a:t> model. The algorithm stores two embeddings for each word, the target embedding (sometimes called the input embedding) and the context embedding (sometimes called the output embedding). The parameter Theta that the algorithm learns is thus a matrix of 2|V| vectors, each of dimension d, formed by concatenating two matrices, the target embeddings W and the </a:t>
            </a:r>
            <a:r>
              <a:rPr lang="en-US" dirty="0" err="1">
                <a:effectLst/>
                <a:latin typeface="Helvetica" pitchFamily="2" charset="0"/>
              </a:rPr>
              <a:t>context+noise</a:t>
            </a:r>
            <a:r>
              <a:rPr lang="en-US" dirty="0">
                <a:effectLst/>
                <a:latin typeface="Helvetica" pitchFamily="2" charset="0"/>
              </a:rPr>
              <a:t> embeddings C.</a:t>
            </a: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probability for picking the word “</a:t>
            </a:r>
            <a:r>
              <a:rPr lang="en-CA" sz="1200" b="0" i="0" u="none" strike="noStrike" kern="1200" dirty="0" err="1">
                <a:solidFill>
                  <a:schemeClr val="tx1"/>
                </a:solidFill>
                <a:effectLst/>
                <a:latin typeface="+mn-lt"/>
                <a:ea typeface="+mn-ea"/>
                <a:cs typeface="+mn-cs"/>
              </a:rPr>
              <a:t>wi</a:t>
            </a:r>
            <a:r>
              <a:rPr lang="en-CA" sz="1200" b="0" i="0" u="none" strike="noStrike" kern="1200" dirty="0">
                <a:solidFill>
                  <a:schemeClr val="tx1"/>
                </a:solidFill>
                <a:effectLst/>
                <a:latin typeface="+mn-lt"/>
                <a:ea typeface="+mn-ea"/>
                <a:cs typeface="+mn-cs"/>
              </a:rPr>
              <a:t>” would be equal to the number of times “</a:t>
            </a:r>
            <a:r>
              <a:rPr lang="en-CA" sz="1200" b="0" i="0" u="none" strike="noStrike" kern="1200" dirty="0" err="1">
                <a:solidFill>
                  <a:schemeClr val="tx1"/>
                </a:solidFill>
                <a:effectLst/>
                <a:latin typeface="+mn-lt"/>
                <a:ea typeface="+mn-ea"/>
                <a:cs typeface="+mn-cs"/>
              </a:rPr>
              <a:t>wi</a:t>
            </a:r>
            <a:r>
              <a:rPr lang="en-CA" sz="1200" b="0" i="0" u="none" strike="noStrike" kern="1200" dirty="0">
                <a:solidFill>
                  <a:schemeClr val="tx1"/>
                </a:solidFill>
                <a:effectLst/>
                <a:latin typeface="+mn-lt"/>
                <a:ea typeface="+mn-ea"/>
                <a:cs typeface="+mn-cs"/>
              </a:rPr>
              <a:t>” appears in the corpus, divided the total number of word </a:t>
            </a:r>
            <a:r>
              <a:rPr lang="en-CA" sz="1200" b="0" i="0" u="none" strike="noStrike" kern="1200" dirty="0" err="1">
                <a:solidFill>
                  <a:schemeClr val="tx1"/>
                </a:solidFill>
                <a:effectLst/>
                <a:latin typeface="+mn-lt"/>
                <a:ea typeface="+mn-ea"/>
                <a:cs typeface="+mn-cs"/>
              </a:rPr>
              <a:t>occus</a:t>
            </a:r>
            <a:r>
              <a:rPr lang="en-CA" sz="1200" b="0" i="0" u="none" strike="noStrike" kern="1200" dirty="0">
                <a:solidFill>
                  <a:schemeClr val="tx1"/>
                </a:solidFill>
                <a:effectLst/>
                <a:latin typeface="+mn-lt"/>
                <a:ea typeface="+mn-ea"/>
                <a:cs typeface="+mn-cs"/>
              </a:rPr>
              <a:t> in the corpus. N</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increase the probability for less frequent words and decrease the probability for more frequent words.</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When sampling the words for negative examples, it is recommended to do it proportionally to the frequency of the word to the power of ¾. Therefore, we avoid sampling the most frequent words in the sentence.</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59</a:t>
            </a:fld>
            <a:endParaRPr lang="en-US"/>
          </a:p>
        </p:txBody>
      </p:sp>
    </p:spTree>
    <p:extLst>
      <p:ext uri="{BB962C8B-B14F-4D97-AF65-F5344CB8AC3E}">
        <p14:creationId xmlns:p14="http://schemas.microsoft.com/office/powerpoint/2010/main" val="4036210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60</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61</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200" dirty="0"/>
              <a:t>make the positive pairs more likely </a:t>
            </a:r>
          </a:p>
          <a:p>
            <a:pPr lvl="1"/>
            <a:r>
              <a:rPr lang="en-US" sz="1200" dirty="0"/>
              <a:t>and the negative pairs less likely, </a:t>
            </a:r>
          </a:p>
          <a:p>
            <a:pPr lvl="1"/>
            <a:r>
              <a:rPr lang="en-US" sz="1200" dirty="0"/>
              <a:t>over the entire training set.</a:t>
            </a:r>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62</a:t>
            </a:fld>
            <a:endParaRPr lang="en-US"/>
          </a:p>
        </p:txBody>
      </p:sp>
    </p:spTree>
    <p:extLst>
      <p:ext uri="{BB962C8B-B14F-4D97-AF65-F5344CB8AC3E}">
        <p14:creationId xmlns:p14="http://schemas.microsoft.com/office/powerpoint/2010/main" val="2748406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63</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64</a:t>
            </a:fld>
            <a:endParaRPr lang="en-US"/>
          </a:p>
        </p:txBody>
      </p:sp>
    </p:spTree>
    <p:extLst>
      <p:ext uri="{BB962C8B-B14F-4D97-AF65-F5344CB8AC3E}">
        <p14:creationId xmlns:p14="http://schemas.microsoft.com/office/powerpoint/2010/main" val="3272831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small window size of 2 just for the example.  typical window size might be 5, meaning 5 words behind and 5 words ahead (10 in total</a:t>
            </a:r>
            <a:endParaRPr lang="en-GB" dirty="0"/>
          </a:p>
          <a:p>
            <a:r>
              <a:rPr lang="en-CA" sz="1200" b="0" i="0" u="none" strike="noStrike" kern="1200" dirty="0">
                <a:solidFill>
                  <a:schemeClr val="tx1"/>
                </a:solidFill>
                <a:effectLst/>
                <a:latin typeface="+mn-lt"/>
                <a:ea typeface="+mn-ea"/>
                <a:cs typeface="+mn-cs"/>
              </a:rPr>
              <a:t>The word highlighted in blue is the input word.(target word) …now you need to predict the context </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65</a:t>
            </a:fld>
            <a:endParaRPr lang="en-US"/>
          </a:p>
        </p:txBody>
      </p:sp>
    </p:spTree>
    <p:extLst>
      <p:ext uri="{BB962C8B-B14F-4D97-AF65-F5344CB8AC3E}">
        <p14:creationId xmlns:p14="http://schemas.microsoft.com/office/powerpoint/2010/main" val="2679388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mall window size of 2 just for the example.  typical window size might be 5, meaning 5 words behind and 5 words ahead (10 in total</a:t>
            </a:r>
            <a:endParaRPr lang="en-GB" dirty="0"/>
          </a:p>
          <a:p>
            <a:r>
              <a:rPr lang="en-CA" sz="1200" b="0" i="0" u="none" strike="noStrike" kern="1200" dirty="0">
                <a:solidFill>
                  <a:schemeClr val="tx1"/>
                </a:solidFill>
                <a:effectLst/>
                <a:latin typeface="+mn-lt"/>
                <a:ea typeface="+mn-ea"/>
                <a:cs typeface="+mn-cs"/>
              </a:rPr>
              <a:t>The word highlighted in blue is the input word.(target word) …now you need to predict the context </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67</a:t>
            </a:fld>
            <a:endParaRPr lang="en-US"/>
          </a:p>
        </p:txBody>
      </p:sp>
    </p:spTree>
    <p:extLst>
      <p:ext uri="{BB962C8B-B14F-4D97-AF65-F5344CB8AC3E}">
        <p14:creationId xmlns:p14="http://schemas.microsoft.com/office/powerpoint/2010/main" val="2679388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This notion of “neighbourhood” words is best described by considering a center (or current) word and a window of words around it. For example, if we consider the sentence “The quick brown fox jumped over the lazy dog”, and a window size of 2, we’d have the following pairs for the skip-gram model:</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68</a:t>
            </a:fld>
            <a:endParaRPr lang="en-US"/>
          </a:p>
        </p:txBody>
      </p:sp>
    </p:spTree>
    <p:extLst>
      <p:ext uri="{BB962C8B-B14F-4D97-AF65-F5344CB8AC3E}">
        <p14:creationId xmlns:p14="http://schemas.microsoft.com/office/powerpoint/2010/main" val="214340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Word2vec based on context ( CBOW and </a:t>
            </a:r>
            <a:r>
              <a:rPr lang="en-GB" dirty="0" err="1"/>
              <a:t>Skipgrams</a:t>
            </a:r>
            <a:r>
              <a:rPr lang="en-GB" dirty="0"/>
              <a:t>)</a:t>
            </a:r>
          </a:p>
        </p:txBody>
      </p:sp>
      <p:sp>
        <p:nvSpPr>
          <p:cNvPr id="4" name="Slide Number Placeholder 3"/>
          <p:cNvSpPr>
            <a:spLocks noGrp="1"/>
          </p:cNvSpPr>
          <p:nvPr>
            <p:ph type="sldNum" sz="quarter" idx="10"/>
          </p:nvPr>
        </p:nvSpPr>
        <p:spPr/>
        <p:txBody>
          <a:bodyPr/>
          <a:lstStyle/>
          <a:p>
            <a:fld id="{A8E6D44D-3850-4497-AB62-92394BA63D6F}" type="slidenum">
              <a:rPr lang="en-GB" smtClean="0"/>
              <a:pPr/>
              <a:t>6</a:t>
            </a:fld>
            <a:endParaRPr lang="en-GB"/>
          </a:p>
        </p:txBody>
      </p:sp>
    </p:spTree>
    <p:extLst>
      <p:ext uri="{BB962C8B-B14F-4D97-AF65-F5344CB8AC3E}">
        <p14:creationId xmlns:p14="http://schemas.microsoft.com/office/powerpoint/2010/main" val="153187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10,000 vocab size  </a:t>
            </a:r>
            <a:r>
              <a:rPr lang="en-CA" dirty="0" err="1"/>
              <a:t>eacg</a:t>
            </a:r>
            <a:r>
              <a:rPr lang="en-CA" dirty="0"/>
              <a:t> term represented as hot one encoder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In the example I gave, we had word vectors with 300 components, and a vocabulary of 10,000 words. Recall that the neural network had two weight matrices–a hidden layer and output layer. Both of these layers would have a weight matrix with 300 x 10,000 = 3 million weights each!</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Image shows : </a:t>
            </a:r>
            <a:r>
              <a:rPr lang="en-CA" sz="1200" b="0" i="0" u="none" strike="noStrike" kern="1200" dirty="0">
                <a:solidFill>
                  <a:schemeClr val="tx1"/>
                </a:solidFill>
                <a:effectLst/>
                <a:latin typeface="+mn-lt"/>
                <a:ea typeface="+mn-ea"/>
                <a:cs typeface="+mn-cs"/>
              </a:rPr>
              <a:t>1” in the position corresponding to the word “ants”, and 0s in all of the other positions.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McCormick, C. (2016, April 19). </a:t>
            </a:r>
            <a:r>
              <a:rPr lang="en-CA" i="1" dirty="0"/>
              <a:t>Word2Vec Tutorial - The Skip-Gram Model</a:t>
            </a:r>
            <a:r>
              <a:rPr lang="en-CA" dirty="0"/>
              <a:t>. Retrieved from http://</a:t>
            </a:r>
            <a:r>
              <a:rPr lang="en-CA" dirty="0" err="1"/>
              <a:t>www.mccormickml.com</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So, given a specific word in the middle of the sentence (the “context” word), we look at the words nearby and pick one at random (the “target” word). The network is going to tell us the probability for every word in the vocabulary of being the “target” word that we chose.</a:t>
            </a:r>
            <a:endParaRPr lang="en-GB"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69</a:t>
            </a:fld>
            <a:endParaRPr lang="en-US"/>
          </a:p>
        </p:txBody>
      </p:sp>
    </p:spTree>
    <p:extLst>
      <p:ext uri="{BB962C8B-B14F-4D97-AF65-F5344CB8AC3E}">
        <p14:creationId xmlns:p14="http://schemas.microsoft.com/office/powerpoint/2010/main" val="727199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10,000 vocab size  each term represented as hot one encoder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Image shows : </a:t>
            </a:r>
            <a:r>
              <a:rPr lang="en-CA" sz="1200" b="0" i="0" u="none" strike="noStrike" kern="1200" dirty="0">
                <a:solidFill>
                  <a:schemeClr val="tx1"/>
                </a:solidFill>
                <a:effectLst/>
                <a:latin typeface="+mn-lt"/>
                <a:ea typeface="+mn-ea"/>
                <a:cs typeface="+mn-cs"/>
              </a:rPr>
              <a:t>1” in the position corresponding to the word “ants”, and 0s in all of the other positions.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McCormick, C. (2016, April 19). </a:t>
            </a:r>
            <a:r>
              <a:rPr lang="en-CA" i="1" dirty="0"/>
              <a:t>Word2Vec Tutorial - The Skip-Gram Model</a:t>
            </a:r>
            <a:r>
              <a:rPr lang="en-CA" dirty="0"/>
              <a:t>. Retrieved from http://</a:t>
            </a:r>
            <a:r>
              <a:rPr lang="en-CA" dirty="0" err="1"/>
              <a:t>www.mccormickml.com</a:t>
            </a:r>
            <a:endParaRPr lang="en-GB"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70</a:t>
            </a:fld>
            <a:endParaRPr lang="en-US"/>
          </a:p>
        </p:txBody>
      </p:sp>
    </p:spTree>
    <p:extLst>
      <p:ext uri="{BB962C8B-B14F-4D97-AF65-F5344CB8AC3E}">
        <p14:creationId xmlns:p14="http://schemas.microsoft.com/office/powerpoint/2010/main" val="37436032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10,000 vocab size  each term represented as hot one encoder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Image shows : </a:t>
            </a:r>
            <a:r>
              <a:rPr lang="en-CA" sz="1200" b="0" i="0" u="none" strike="noStrike" kern="1200" dirty="0">
                <a:solidFill>
                  <a:schemeClr val="tx1"/>
                </a:solidFill>
                <a:effectLst/>
                <a:latin typeface="+mn-lt"/>
                <a:ea typeface="+mn-ea"/>
                <a:cs typeface="+mn-cs"/>
              </a:rPr>
              <a:t>1” in the position corresponding to the word “ants”, and 0s in all of the other positions.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McCormick, C. (2016, April 19). </a:t>
            </a:r>
            <a:r>
              <a:rPr lang="en-CA" i="1" dirty="0"/>
              <a:t>Word2Vec Tutorial - The Skip-Gram Model</a:t>
            </a:r>
            <a:r>
              <a:rPr lang="en-CA" dirty="0"/>
              <a:t>. Retrieved from http://</a:t>
            </a:r>
            <a:r>
              <a:rPr lang="en-CA" dirty="0" err="1"/>
              <a:t>www.mccormickml.com</a:t>
            </a:r>
            <a:endParaRPr lang="en-GB"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71</a:t>
            </a:fld>
            <a:endParaRPr lang="en-US"/>
          </a:p>
        </p:txBody>
      </p:sp>
    </p:spTree>
    <p:extLst>
      <p:ext uri="{BB962C8B-B14F-4D97-AF65-F5344CB8AC3E}">
        <p14:creationId xmlns:p14="http://schemas.microsoft.com/office/powerpoint/2010/main" val="11749274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If we use our “standard” representation of 300 features for each word, then the hidden layer of the network will be represented by a weight matrix of dimension (10,000 x 300). These are the weights we are interested in learning. We don’t care about the output of the network.</a:t>
            </a:r>
          </a:p>
          <a:p>
            <a:r>
              <a:rPr lang="en-CA" sz="1200" b="0" i="0" u="none" strike="noStrike" kern="1200" dirty="0">
                <a:solidFill>
                  <a:schemeClr val="tx1"/>
                </a:solidFill>
                <a:effectLst/>
                <a:latin typeface="+mn-lt"/>
                <a:ea typeface="+mn-ea"/>
                <a:cs typeface="+mn-cs"/>
              </a:rPr>
              <a:t>It’s sort of a trick: we train a network for doing something, but we actually don’t care about the output of this supervised learning problem. Instead, we use it to learn the parameters (the weights) within the network.</a:t>
            </a:r>
          </a:p>
          <a:p>
            <a:r>
              <a:rPr lang="en-CA" sz="1200" b="0" i="0" u="none" strike="noStrike" kern="1200" dirty="0">
                <a:solidFill>
                  <a:schemeClr val="tx1"/>
                </a:solidFill>
                <a:effectLst/>
                <a:latin typeface="+mn-lt"/>
                <a:ea typeface="+mn-ea"/>
                <a:cs typeface="+mn-cs"/>
              </a:rPr>
              <a:t>The number of features is a "hyper parameter" that you would just have to tune to your application (that is, try different values and see what yields the best results).</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72</a:t>
            </a:fld>
            <a:endParaRPr lang="en-US"/>
          </a:p>
        </p:txBody>
      </p:sp>
    </p:spTree>
    <p:extLst>
      <p:ext uri="{BB962C8B-B14F-4D97-AF65-F5344CB8AC3E}">
        <p14:creationId xmlns:p14="http://schemas.microsoft.com/office/powerpoint/2010/main" val="300625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If two different words have very similar “contexts” (that is, what words are likely to appear around them), then our model needs to output very similar results for these two words. And one way for the network to output similar context predictions for these two words is if </a:t>
            </a:r>
            <a:r>
              <a:rPr lang="en-CA" sz="1200" b="0" i="1" u="none" strike="noStrike" kern="1200" dirty="0">
                <a:solidFill>
                  <a:schemeClr val="tx1"/>
                </a:solidFill>
                <a:effectLst/>
                <a:latin typeface="+mn-lt"/>
                <a:ea typeface="+mn-ea"/>
                <a:cs typeface="+mn-cs"/>
              </a:rPr>
              <a:t>the word vectors are similar</a:t>
            </a:r>
            <a:r>
              <a:rPr lang="en-CA" sz="1200" b="0" i="0" u="none" strike="noStrike" kern="1200" dirty="0">
                <a:solidFill>
                  <a:schemeClr val="tx1"/>
                </a:solidFill>
                <a:effectLst/>
                <a:latin typeface="+mn-lt"/>
                <a:ea typeface="+mn-ea"/>
                <a:cs typeface="+mn-cs"/>
              </a:rPr>
              <a:t>. So, if two words have similar contexts, then our network is motivated to learn similar word vectors for these two words!</a:t>
            </a:r>
          </a:p>
          <a:p>
            <a:r>
              <a:rPr lang="en-CA" sz="1200" b="0" i="0" u="none" strike="noStrike" kern="1200" dirty="0">
                <a:solidFill>
                  <a:schemeClr val="tx1"/>
                </a:solidFill>
                <a:effectLst/>
                <a:latin typeface="+mn-lt"/>
                <a:ea typeface="+mn-ea"/>
                <a:cs typeface="+mn-cs"/>
              </a:rPr>
              <a:t>for two words to have similar contexts? I think you could expect that synonyms like “intelligent” and “smart” would have very similar contexts. Or that words that are related, like “engine” and “transmission”, would probably have similar contexts as well.</a:t>
            </a:r>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73</a:t>
            </a:fld>
            <a:endParaRPr lang="en-US"/>
          </a:p>
        </p:txBody>
      </p:sp>
    </p:spTree>
    <p:extLst>
      <p:ext uri="{BB962C8B-B14F-4D97-AF65-F5344CB8AC3E}">
        <p14:creationId xmlns:p14="http://schemas.microsoft.com/office/powerpoint/2010/main" val="4221424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intuition behind all this is that if two words are appearing around each other often, then the model will output similar results for these words. One way for the network to output similar predictions for these words is if the vectors are similar.</a:t>
            </a:r>
          </a:p>
          <a:p>
            <a:r>
              <a:rPr lang="en-CA" sz="1200" b="0" i="0" u="none" strike="noStrike" kern="1200" dirty="0">
                <a:solidFill>
                  <a:schemeClr val="tx1"/>
                </a:solidFill>
                <a:effectLst/>
                <a:latin typeface="+mn-lt"/>
                <a:ea typeface="+mn-ea"/>
                <a:cs typeface="+mn-cs"/>
              </a:rPr>
              <a:t>So think about the network learning that when it sees the word “orange” then the word “juice” is also “in the neighborhood”. One way to predict that also with the word “apple” the word “juice” is close by, is when “apple” and “orange” are similar.</a:t>
            </a:r>
          </a:p>
          <a:p>
            <a:r>
              <a:rPr lang="en-CA" sz="1200" b="0" i="0" u="none" strike="noStrike" kern="1200" dirty="0">
                <a:solidFill>
                  <a:schemeClr val="tx1"/>
                </a:solidFill>
                <a:effectLst/>
                <a:latin typeface="+mn-lt"/>
                <a:ea typeface="+mn-ea"/>
                <a:cs typeface="+mn-cs"/>
              </a:rPr>
              <a:t>Then, finally, the network learns that “orange” and “apple” are similar vectors and predicts “juice” when it sees either of them.</a:t>
            </a:r>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74</a:t>
            </a:fld>
            <a:endParaRPr lang="en-US"/>
          </a:p>
        </p:txBody>
      </p:sp>
    </p:spTree>
    <p:extLst>
      <p:ext uri="{BB962C8B-B14F-4D97-AF65-F5344CB8AC3E}">
        <p14:creationId xmlns:p14="http://schemas.microsoft.com/office/powerpoint/2010/main" val="26467218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dirty="0">
              <a:solidFill>
                <a:schemeClr val="tx1"/>
              </a:solidFill>
              <a:effectLst/>
              <a:latin typeface="+mn-lt"/>
              <a:ea typeface="+mn-ea"/>
              <a:cs typeface="+mn-cs"/>
            </a:endParaRP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One other issue with this model is related to how to choose the context word. In fact, if we pick it randomly we might end up picking the most frequent words (i.e., “the”, “a”, “of”, …). In this case, the network doesn’t learn that much, as the training dataset doesn’t contain “interesting” word to learn.</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75</a:t>
            </a:fld>
            <a:endParaRPr lang="en-US"/>
          </a:p>
        </p:txBody>
      </p:sp>
    </p:spTree>
    <p:extLst>
      <p:ext uri="{BB962C8B-B14F-4D97-AF65-F5344CB8AC3E}">
        <p14:creationId xmlns:p14="http://schemas.microsoft.com/office/powerpoint/2010/main" val="509007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paper says that selecting 5-20 words works well for smaller datasets, and you can get away with only 2-5 words for large datasets.</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76</a:t>
            </a:fld>
            <a:endParaRPr lang="en-US"/>
          </a:p>
        </p:txBody>
      </p:sp>
    </p:spTree>
    <p:extLst>
      <p:ext uri="{BB962C8B-B14F-4D97-AF65-F5344CB8AC3E}">
        <p14:creationId xmlns:p14="http://schemas.microsoft.com/office/powerpoint/2010/main" val="236857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In the hidden layer, only the weights for the input word are updated (this is true whether you’re using Negative Sampling or not).</a:t>
            </a:r>
          </a:p>
          <a:p>
            <a:r>
              <a:rPr lang="en-CA" sz="1200" b="0" i="0" u="none" strike="noStrike" kern="1200" dirty="0">
                <a:solidFill>
                  <a:schemeClr val="tx1"/>
                </a:solidFill>
                <a:effectLst/>
                <a:latin typeface="+mn-lt"/>
                <a:ea typeface="+mn-ea"/>
                <a:cs typeface="+mn-cs"/>
              </a:rPr>
              <a:t>Instead of training all 10,000 of them on every iteration, we are only going to use (k+1) of them. (k total negative examples, one positive example).</a:t>
            </a:r>
          </a:p>
          <a:p>
            <a:endParaRPr lang="en-CA" sz="1200" b="0" i="0" u="none" strike="noStrike" kern="1200" dirty="0">
              <a:solidFill>
                <a:schemeClr val="tx1"/>
              </a:solidFill>
              <a:effectLst/>
              <a:latin typeface="+mn-lt"/>
              <a:ea typeface="+mn-ea"/>
              <a:cs typeface="+mn-cs"/>
            </a:endParaRPr>
          </a:p>
          <a:p>
            <a:r>
              <a:rPr lang="en-CA" dirty="0"/>
              <a:t>That’s a total of 6 output neurons, and 1,800 weight values total. That’s only 0.06% ( 1800 / </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77</a:t>
            </a:fld>
            <a:endParaRPr lang="en-US"/>
          </a:p>
        </p:txBody>
      </p:sp>
    </p:spTree>
    <p:extLst>
      <p:ext uri="{BB962C8B-B14F-4D97-AF65-F5344CB8AC3E}">
        <p14:creationId xmlns:p14="http://schemas.microsoft.com/office/powerpoint/2010/main" val="22204522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CA" sz="1200" kern="1200" dirty="0">
                <a:solidFill>
                  <a:schemeClr val="tx1"/>
                </a:solidFill>
                <a:effectLst/>
                <a:latin typeface="+mn-lt"/>
                <a:ea typeface="+mn-ea"/>
                <a:cs typeface="+mn-cs"/>
              </a:rPr>
              <a:t>Populating the co-</a:t>
            </a:r>
            <a:r>
              <a:rPr lang="en-CA" sz="1200" kern="1200" dirty="0" err="1">
                <a:solidFill>
                  <a:schemeClr val="tx1"/>
                </a:solidFill>
                <a:effectLst/>
                <a:latin typeface="+mn-lt"/>
                <a:ea typeface="+mn-ea"/>
                <a:cs typeface="+mn-cs"/>
              </a:rPr>
              <a:t>occurance</a:t>
            </a:r>
            <a:r>
              <a:rPr lang="en-CA" sz="1200" kern="1200" dirty="0">
                <a:solidFill>
                  <a:schemeClr val="tx1"/>
                </a:solidFill>
                <a:effectLst/>
                <a:latin typeface="+mn-lt"/>
                <a:ea typeface="+mn-ea"/>
                <a:cs typeface="+mn-cs"/>
              </a:rPr>
              <a:t>  matrix requires a single pass through the entire </a:t>
            </a:r>
            <a:endParaRPr lang="en-CA" dirty="0"/>
          </a:p>
          <a:p>
            <a:r>
              <a:rPr lang="en-CA" sz="1200" kern="1200" dirty="0">
                <a:solidFill>
                  <a:schemeClr val="tx1"/>
                </a:solidFill>
                <a:effectLst/>
                <a:latin typeface="+mn-lt"/>
                <a:ea typeface="+mn-ea"/>
                <a:cs typeface="+mn-cs"/>
              </a:rPr>
              <a:t>corpus to collect the statistics. For large corpora, this pass can be computationally expensive, but it is a one-time up-front cost. </a:t>
            </a:r>
            <a:endParaRPr lang="en-CA"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O</a:t>
            </a:r>
          </a:p>
          <a:p>
            <a:endParaRPr lang="en-GB" dirty="0"/>
          </a:p>
          <a:p>
            <a:endParaRPr lang="en-GB" dirty="0"/>
          </a:p>
          <a:p>
            <a:endParaRPr lang="en-GB" dirty="0"/>
          </a:p>
          <a:p>
            <a:endParaRPr lang="en-GB" dirty="0"/>
          </a:p>
          <a:p>
            <a:endParaRPr lang="en-GB" dirty="0"/>
          </a:p>
          <a:p>
            <a:r>
              <a:rPr lang="en-GB" dirty="0"/>
              <a:t>-</a:t>
            </a:r>
          </a:p>
          <a:p>
            <a:endParaRPr lang="en-GB" dirty="0"/>
          </a:p>
          <a:p>
            <a:endParaRPr lang="en-GB" dirty="0"/>
          </a:p>
          <a:p>
            <a:endParaRPr lang="en-GB" dirty="0"/>
          </a:p>
          <a:p>
            <a:r>
              <a:rPr lang="en-GB" dirty="0"/>
              <a:t>O</a:t>
            </a:r>
          </a:p>
          <a:p>
            <a:endParaRPr lang="en-GB" dirty="0"/>
          </a:p>
          <a:p>
            <a:endParaRPr lang="en-GB" dirty="0"/>
          </a:p>
          <a:p>
            <a:endParaRPr lang="en-GB" dirty="0"/>
          </a:p>
          <a:p>
            <a:endParaRPr lang="en-GB" dirty="0"/>
          </a:p>
          <a:p>
            <a:endParaRPr lang="en-GB" dirty="0"/>
          </a:p>
          <a:p>
            <a:r>
              <a:rPr lang="en-GB" dirty="0"/>
              <a:t>C</a:t>
            </a:r>
          </a:p>
          <a:p>
            <a:endParaRPr lang="en-GB" dirty="0"/>
          </a:p>
          <a:p>
            <a:r>
              <a:rPr lang="en-GB" dirty="0"/>
              <a:t>C</a:t>
            </a:r>
          </a:p>
          <a:p>
            <a:endParaRPr lang="en-GB" dirty="0"/>
          </a:p>
          <a:p>
            <a:endParaRPr lang="en-GB" dirty="0"/>
          </a:p>
          <a:p>
            <a:r>
              <a:rPr lang="en-GB" dirty="0" err="1"/>
              <a:t>uGloVe</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79</a:t>
            </a:fld>
            <a:endParaRPr lang="en-US"/>
          </a:p>
        </p:txBody>
      </p:sp>
    </p:spTree>
    <p:extLst>
      <p:ext uri="{BB962C8B-B14F-4D97-AF65-F5344CB8AC3E}">
        <p14:creationId xmlns:p14="http://schemas.microsoft.com/office/powerpoint/2010/main" val="47051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Careful when using different types of normalization and pre-processing methods.</a:t>
            </a:r>
          </a:p>
          <a:p>
            <a:endParaRPr lang="en-GB" dirty="0"/>
          </a:p>
          <a:p>
            <a:r>
              <a:rPr lang="en-GB" dirty="0"/>
              <a:t>What works for one application domain might not work for another</a:t>
            </a:r>
          </a:p>
          <a:p>
            <a:endParaRPr lang="en-GB" dirty="0"/>
          </a:p>
          <a:p>
            <a:r>
              <a:rPr lang="en-GB" dirty="0"/>
              <a:t>Example: information retrieval settings </a:t>
            </a:r>
            <a:r>
              <a:rPr lang="en-GB" dirty="0" err="1"/>
              <a:t>vrs</a:t>
            </a:r>
            <a:r>
              <a:rPr lang="en-GB" dirty="0"/>
              <a:t> social network analysis </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8</a:t>
            </a:fld>
            <a:endParaRPr lang="en-GB"/>
          </a:p>
        </p:txBody>
      </p:sp>
    </p:spTree>
    <p:extLst>
      <p:ext uri="{BB962C8B-B14F-4D97-AF65-F5344CB8AC3E}">
        <p14:creationId xmlns:p14="http://schemas.microsoft.com/office/powerpoint/2010/main" val="28632196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Populating the co-</a:t>
            </a:r>
            <a:r>
              <a:rPr lang="en-CA" sz="1200" kern="1200" dirty="0" err="1">
                <a:solidFill>
                  <a:schemeClr val="tx1"/>
                </a:solidFill>
                <a:effectLst/>
                <a:latin typeface="+mn-lt"/>
                <a:ea typeface="+mn-ea"/>
                <a:cs typeface="+mn-cs"/>
              </a:rPr>
              <a:t>occurance</a:t>
            </a:r>
            <a:r>
              <a:rPr lang="en-CA" sz="1200" kern="1200" dirty="0">
                <a:solidFill>
                  <a:schemeClr val="tx1"/>
                </a:solidFill>
                <a:effectLst/>
                <a:latin typeface="+mn-lt"/>
                <a:ea typeface="+mn-ea"/>
                <a:cs typeface="+mn-cs"/>
              </a:rPr>
              <a:t>  matrix requires a single pass through the entire </a:t>
            </a:r>
            <a:endParaRPr lang="en-CA" dirty="0"/>
          </a:p>
          <a:p>
            <a:r>
              <a:rPr lang="en-CA" sz="1200" kern="1200" dirty="0">
                <a:solidFill>
                  <a:schemeClr val="tx1"/>
                </a:solidFill>
                <a:effectLst/>
                <a:latin typeface="+mn-lt"/>
                <a:ea typeface="+mn-ea"/>
                <a:cs typeface="+mn-cs"/>
              </a:rPr>
              <a:t>corpus to collect the statistics. For large corpora, this pass can be computationally expensive, but it is a one-time up-front cost. </a:t>
            </a:r>
            <a:endParaRPr lang="en-CA" dirty="0"/>
          </a:p>
          <a:p>
            <a:endParaRPr lang="en-GB" dirty="0"/>
          </a:p>
          <a:p>
            <a:r>
              <a:rPr lang="en-US" dirty="0">
                <a:effectLst/>
                <a:latin typeface="Helvetica" pitchFamily="2" charset="0"/>
              </a:rPr>
              <a:t>Another very widely used static embedding model is </a:t>
            </a:r>
            <a:r>
              <a:rPr lang="en-US" dirty="0" err="1">
                <a:effectLst/>
                <a:latin typeface="Helvetica" pitchFamily="2" charset="0"/>
              </a:rPr>
              <a:t>GloVe</a:t>
            </a:r>
            <a:r>
              <a:rPr lang="en-US" dirty="0">
                <a:effectLst/>
                <a:latin typeface="Helvetica" pitchFamily="2" charset="0"/>
              </a:rPr>
              <a:t> (</a:t>
            </a:r>
            <a:r>
              <a:rPr lang="en-US" dirty="0">
                <a:solidFill>
                  <a:srgbClr val="0000FF"/>
                </a:solidFill>
                <a:effectLst/>
                <a:latin typeface="Helvetica" pitchFamily="2" charset="0"/>
              </a:rPr>
              <a:t>Pennington et al.</a:t>
            </a:r>
            <a:r>
              <a:rPr lang="en-US" dirty="0">
                <a:effectLst/>
                <a:latin typeface="Helvetica" pitchFamily="2" charset="0"/>
              </a:rPr>
              <a:t>,</a:t>
            </a:r>
          </a:p>
          <a:p>
            <a:r>
              <a:rPr lang="en-US" dirty="0">
                <a:solidFill>
                  <a:srgbClr val="0000FF"/>
                </a:solidFill>
                <a:effectLst/>
                <a:latin typeface="Helvetica" pitchFamily="2" charset="0"/>
              </a:rPr>
              <a:t>2014</a:t>
            </a:r>
            <a:r>
              <a:rPr lang="en-US" dirty="0">
                <a:effectLst/>
                <a:latin typeface="Helvetica" pitchFamily="2" charset="0"/>
              </a:rPr>
              <a:t>), short for Global Vectors, because the model is based on capturing global</a:t>
            </a:r>
          </a:p>
          <a:p>
            <a:r>
              <a:rPr lang="en-US" dirty="0">
                <a:effectLst/>
                <a:latin typeface="Helvetica" pitchFamily="2" charset="0"/>
              </a:rPr>
              <a:t>corpus statistics. </a:t>
            </a:r>
            <a:r>
              <a:rPr lang="en-US" dirty="0" err="1">
                <a:effectLst/>
                <a:latin typeface="Helvetica" pitchFamily="2" charset="0"/>
              </a:rPr>
              <a:t>GloVe</a:t>
            </a:r>
            <a:r>
              <a:rPr lang="en-US" dirty="0">
                <a:effectLst/>
                <a:latin typeface="Helvetica" pitchFamily="2" charset="0"/>
              </a:rPr>
              <a:t> is based on ratios of probabilities from the word-word cooccurrence</a:t>
            </a:r>
          </a:p>
          <a:p>
            <a:r>
              <a:rPr lang="en-US" dirty="0">
                <a:effectLst/>
                <a:latin typeface="Helvetica" pitchFamily="2" charset="0"/>
              </a:rPr>
              <a:t>matrix, combining the intuitions of count-based models like PPMI while</a:t>
            </a:r>
          </a:p>
          <a:p>
            <a:r>
              <a:rPr lang="en-US" dirty="0">
                <a:effectLst/>
                <a:latin typeface="Helvetica" pitchFamily="2" charset="0"/>
              </a:rPr>
              <a:t>also capturing the linear structures used by methods like word2vec.</a:t>
            </a:r>
          </a:p>
          <a:p>
            <a:r>
              <a:rPr lang="en-US" dirty="0">
                <a:effectLst/>
                <a:latin typeface="Helvetica" pitchFamily="2" charset="0"/>
              </a:rPr>
              <a:t>It turns out that dense embeddings like word2vec actually have an elegant mathematical</a:t>
            </a:r>
          </a:p>
          <a:p>
            <a:r>
              <a:rPr lang="en-US" dirty="0">
                <a:effectLst/>
                <a:latin typeface="Helvetica" pitchFamily="2" charset="0"/>
              </a:rPr>
              <a:t>relationship with sparse embeddings like PPMI, in which word2vec can be</a:t>
            </a:r>
          </a:p>
          <a:p>
            <a:r>
              <a:rPr lang="en-US" dirty="0">
                <a:effectLst/>
                <a:latin typeface="Helvetica" pitchFamily="2" charset="0"/>
              </a:rPr>
              <a:t>seen as implicitly optimizing a shifted version of a PPMI matrix (</a:t>
            </a:r>
            <a:r>
              <a:rPr lang="en-US" dirty="0">
                <a:solidFill>
                  <a:srgbClr val="0000FF"/>
                </a:solidFill>
                <a:effectLst/>
                <a:latin typeface="Helvetica" pitchFamily="2" charset="0"/>
              </a:rPr>
              <a:t>Levy and Goldberg</a:t>
            </a:r>
            <a:r>
              <a:rPr lang="en-US" dirty="0">
                <a:effectLst/>
                <a:latin typeface="Helvetica" pitchFamily="2" charset="0"/>
              </a:rPr>
              <a:t>,</a:t>
            </a:r>
          </a:p>
          <a:p>
            <a:r>
              <a:rPr lang="en-US" dirty="0">
                <a:solidFill>
                  <a:srgbClr val="0000FF"/>
                </a:solidFill>
                <a:effectLst/>
                <a:latin typeface="Helvetica" pitchFamily="2" charset="0"/>
              </a:rPr>
              <a:t>2014c</a:t>
            </a:r>
            <a:r>
              <a:rPr lang="en-US" dirty="0">
                <a:solidFill>
                  <a:srgbClr val="000000"/>
                </a:solidFill>
                <a:effectLst/>
                <a:latin typeface="Helvetica" pitchFamily="2" charset="0"/>
              </a:rPr>
              <a:t>).</a:t>
            </a:r>
            <a:endParaRPr lang="en-US" dirty="0">
              <a:solidFill>
                <a:srgbClr val="0000FF"/>
              </a:solidFill>
              <a:effectLst/>
              <a:latin typeface="Helvetica" pitchFamily="2" charset="0"/>
            </a:endParaRP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O</a:t>
            </a:r>
          </a:p>
          <a:p>
            <a:endParaRPr lang="en-GB" dirty="0"/>
          </a:p>
          <a:p>
            <a:endParaRPr lang="en-GB" dirty="0"/>
          </a:p>
          <a:p>
            <a:endParaRPr lang="en-GB" dirty="0"/>
          </a:p>
          <a:p>
            <a:endParaRPr lang="en-GB" dirty="0"/>
          </a:p>
          <a:p>
            <a:endParaRPr lang="en-GB" dirty="0"/>
          </a:p>
          <a:p>
            <a:r>
              <a:rPr lang="en-GB" dirty="0"/>
              <a:t>-</a:t>
            </a:r>
          </a:p>
          <a:p>
            <a:endParaRPr lang="en-GB" dirty="0"/>
          </a:p>
          <a:p>
            <a:endParaRPr lang="en-GB" dirty="0"/>
          </a:p>
          <a:p>
            <a:endParaRPr lang="en-GB" dirty="0"/>
          </a:p>
          <a:p>
            <a:r>
              <a:rPr lang="en-GB" dirty="0"/>
              <a:t>O</a:t>
            </a:r>
          </a:p>
          <a:p>
            <a:endParaRPr lang="en-GB" dirty="0"/>
          </a:p>
          <a:p>
            <a:endParaRPr lang="en-GB" dirty="0"/>
          </a:p>
          <a:p>
            <a:endParaRPr lang="en-GB" dirty="0"/>
          </a:p>
          <a:p>
            <a:endParaRPr lang="en-GB" dirty="0"/>
          </a:p>
          <a:p>
            <a:endParaRPr lang="en-GB" dirty="0"/>
          </a:p>
          <a:p>
            <a:r>
              <a:rPr lang="en-GB" dirty="0"/>
              <a:t>C</a:t>
            </a:r>
          </a:p>
          <a:p>
            <a:endParaRPr lang="en-GB" dirty="0"/>
          </a:p>
          <a:p>
            <a:r>
              <a:rPr lang="en-GB" dirty="0"/>
              <a:t>C</a:t>
            </a:r>
          </a:p>
          <a:p>
            <a:endParaRPr lang="en-GB" dirty="0"/>
          </a:p>
          <a:p>
            <a:endParaRPr lang="en-GB" dirty="0"/>
          </a:p>
          <a:p>
            <a:r>
              <a:rPr lang="en-GB" dirty="0" err="1"/>
              <a:t>uGloVe</a:t>
            </a:r>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80</a:t>
            </a:fld>
            <a:endParaRPr lang="en-US"/>
          </a:p>
        </p:txBody>
      </p:sp>
    </p:spTree>
    <p:extLst>
      <p:ext uri="{BB962C8B-B14F-4D97-AF65-F5344CB8AC3E}">
        <p14:creationId xmlns:p14="http://schemas.microsoft.com/office/powerpoint/2010/main" val="1360879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Helvetica" pitchFamily="2" charset="0"/>
              </a:rPr>
              <a:t>An extension of word2vec, </a:t>
            </a:r>
            <a:r>
              <a:rPr lang="en-US" dirty="0" err="1">
                <a:effectLst/>
                <a:latin typeface="Helvetica" pitchFamily="2" charset="0"/>
              </a:rPr>
              <a:t>fasttext</a:t>
            </a:r>
            <a:endParaRPr lang="en-US" dirty="0">
              <a:effectLst/>
              <a:latin typeface="Helvetica" pitchFamily="2" charset="0"/>
            </a:endParaRPr>
          </a:p>
          <a:p>
            <a:r>
              <a:rPr lang="en-US" dirty="0">
                <a:effectLst/>
                <a:latin typeface="Helvetica" pitchFamily="2" charset="0"/>
              </a:rPr>
              <a:t>(</a:t>
            </a:r>
            <a:r>
              <a:rPr lang="en-US" dirty="0">
                <a:solidFill>
                  <a:srgbClr val="0000FF"/>
                </a:solidFill>
                <a:effectLst/>
                <a:latin typeface="Helvetica" pitchFamily="2" charset="0"/>
              </a:rPr>
              <a:t>Bojanowski et al.</a:t>
            </a:r>
            <a:r>
              <a:rPr lang="en-US" dirty="0">
                <a:effectLst/>
                <a:latin typeface="Helvetica" pitchFamily="2" charset="0"/>
              </a:rPr>
              <a:t>, </a:t>
            </a:r>
            <a:r>
              <a:rPr lang="en-US" dirty="0">
                <a:solidFill>
                  <a:srgbClr val="0000FF"/>
                </a:solidFill>
                <a:effectLst/>
                <a:latin typeface="Helvetica" pitchFamily="2" charset="0"/>
              </a:rPr>
              <a:t>2017</a:t>
            </a:r>
            <a:r>
              <a:rPr lang="en-US" dirty="0">
                <a:effectLst/>
                <a:latin typeface="Helvetica" pitchFamily="2" charset="0"/>
              </a:rPr>
              <a:t>), addresses a problem with word2vec as we have presented</a:t>
            </a:r>
          </a:p>
          <a:p>
            <a:r>
              <a:rPr lang="en-US" dirty="0">
                <a:effectLst/>
                <a:latin typeface="Helvetica" pitchFamily="2" charset="0"/>
              </a:rPr>
              <a:t>it so far: it has no good way to deal with unknown words—words that appear in</a:t>
            </a:r>
          </a:p>
          <a:p>
            <a:r>
              <a:rPr lang="en-US" dirty="0">
                <a:effectLst/>
                <a:latin typeface="Helvetica" pitchFamily="2" charset="0"/>
              </a:rPr>
              <a:t>a test corpus but were unseen in the training corpus. A related problem is word</a:t>
            </a:r>
          </a:p>
          <a:p>
            <a:r>
              <a:rPr lang="en-US" dirty="0">
                <a:effectLst/>
                <a:latin typeface="Helvetica" pitchFamily="2" charset="0"/>
              </a:rPr>
              <a:t>sparsity, such as in languages with rich morphology, where some of the many forms</a:t>
            </a:r>
          </a:p>
          <a:p>
            <a:r>
              <a:rPr lang="en-US" dirty="0">
                <a:effectLst/>
                <a:latin typeface="Helvetica" pitchFamily="2" charset="0"/>
              </a:rPr>
              <a:t>for each noun and verb may only occur rarely. </a:t>
            </a:r>
            <a:r>
              <a:rPr lang="en-US" dirty="0" err="1">
                <a:effectLst/>
                <a:latin typeface="Helvetica" pitchFamily="2" charset="0"/>
              </a:rPr>
              <a:t>Fasttext</a:t>
            </a:r>
            <a:r>
              <a:rPr lang="en-US" dirty="0">
                <a:effectLst/>
                <a:latin typeface="Helvetica" pitchFamily="2" charset="0"/>
              </a:rPr>
              <a:t> deals with these problems</a:t>
            </a:r>
          </a:p>
          <a:p>
            <a:r>
              <a:rPr lang="en-US" dirty="0">
                <a:effectLst/>
                <a:latin typeface="Helvetica" pitchFamily="2" charset="0"/>
              </a:rPr>
              <a:t>by using </a:t>
            </a:r>
            <a:r>
              <a:rPr lang="en-US" dirty="0" err="1">
                <a:effectLst/>
                <a:latin typeface="Helvetica" pitchFamily="2" charset="0"/>
              </a:rPr>
              <a:t>subword</a:t>
            </a:r>
            <a:r>
              <a:rPr lang="en-US" dirty="0">
                <a:effectLst/>
                <a:latin typeface="Helvetica" pitchFamily="2" charset="0"/>
              </a:rPr>
              <a:t> models, representing each word as itself plus a bag of constituent</a:t>
            </a:r>
          </a:p>
          <a:p>
            <a:r>
              <a:rPr lang="en-US" dirty="0">
                <a:effectLst/>
                <a:latin typeface="Helvetica" pitchFamily="2" charset="0"/>
              </a:rPr>
              <a:t>n-grams, with special boundary symbols &lt; and &gt; added to each word.</a:t>
            </a:r>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82</a:t>
            </a:fld>
            <a:endParaRPr lang="en-US"/>
          </a:p>
        </p:txBody>
      </p:sp>
    </p:spTree>
    <p:extLst>
      <p:ext uri="{BB962C8B-B14F-4D97-AF65-F5344CB8AC3E}">
        <p14:creationId xmlns:p14="http://schemas.microsoft.com/office/powerpoint/2010/main" val="12513797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The input here is of course the list of lists of tokens and 3 main parameters the minimum counts the</a:t>
            </a:r>
          </a:p>
          <a:p>
            <a:r>
              <a:rPr lang="en-CA" sz="1200" b="0" i="0" u="none" strike="noStrike" kern="1200" dirty="0">
                <a:solidFill>
                  <a:schemeClr val="tx1"/>
                </a:solidFill>
                <a:effectLst/>
                <a:latin typeface="+mn-lt"/>
                <a:ea typeface="+mn-ea"/>
                <a:cs typeface="+mn-cs"/>
              </a:rPr>
              <a:t>window and the size the size determining the number of dimensions in your word.</a:t>
            </a:r>
          </a:p>
          <a:p>
            <a:r>
              <a:rPr lang="en-CA" sz="1200" b="0" i="0" u="none" strike="noStrike" kern="1200" dirty="0">
                <a:solidFill>
                  <a:schemeClr val="tx1"/>
                </a:solidFill>
                <a:effectLst/>
                <a:latin typeface="+mn-lt"/>
                <a:ea typeface="+mn-ea"/>
                <a:cs typeface="+mn-cs"/>
              </a:rPr>
              <a:t>Embeddings the window being the size of the moving window.</a:t>
            </a:r>
          </a:p>
          <a:p>
            <a:r>
              <a:rPr lang="en-CA" sz="1200" b="0" i="0" u="none" strike="noStrike" kern="1200" dirty="0">
                <a:solidFill>
                  <a:schemeClr val="tx1"/>
                </a:solidFill>
                <a:effectLst/>
                <a:latin typeface="+mn-lt"/>
                <a:ea typeface="+mn-ea"/>
                <a:cs typeface="+mn-cs"/>
              </a:rPr>
              <a:t>So of the variable context and min counts being the minimum number of occurrences a certain word needs</a:t>
            </a:r>
          </a:p>
          <a:p>
            <a:r>
              <a:rPr lang="en-CA" sz="1200" b="0" i="0" u="none" strike="noStrike" kern="1200" dirty="0">
                <a:solidFill>
                  <a:schemeClr val="tx1"/>
                </a:solidFill>
                <a:effectLst/>
                <a:latin typeface="+mn-lt"/>
                <a:ea typeface="+mn-ea"/>
                <a:cs typeface="+mn-cs"/>
              </a:rPr>
              <a:t>to have before it gets apprehended in the final corpus.</a:t>
            </a:r>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84</a:t>
            </a:fld>
            <a:endParaRPr lang="en-US"/>
          </a:p>
        </p:txBody>
      </p:sp>
    </p:spTree>
    <p:extLst>
      <p:ext uri="{BB962C8B-B14F-4D97-AF65-F5344CB8AC3E}">
        <p14:creationId xmlns:p14="http://schemas.microsoft.com/office/powerpoint/2010/main" val="35036083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CA" sz="1200" b="0" i="0" u="none" strike="noStrike" kern="1200" dirty="0">
                <a:solidFill>
                  <a:schemeClr val="tx1"/>
                </a:solidFill>
                <a:effectLst/>
                <a:latin typeface="+mn-lt"/>
                <a:ea typeface="+mn-ea"/>
                <a:cs typeface="+mn-cs"/>
              </a:rPr>
            </a:br>
            <a:r>
              <a:rPr lang="en-CA" sz="1200" b="0" i="0" u="none" strike="noStrike" kern="1200" dirty="0">
                <a:solidFill>
                  <a:schemeClr val="tx1"/>
                </a:solidFill>
                <a:effectLst/>
                <a:latin typeface="+mn-lt"/>
                <a:ea typeface="+mn-ea"/>
                <a:cs typeface="+mn-cs"/>
              </a:rPr>
              <a:t>The input here is of course the list of lists of tokens and 3 main parameters the minimum counts the</a:t>
            </a:r>
          </a:p>
          <a:p>
            <a:r>
              <a:rPr lang="en-CA" sz="1200" b="0" i="0" u="none" strike="noStrike" kern="1200" dirty="0">
                <a:solidFill>
                  <a:schemeClr val="tx1"/>
                </a:solidFill>
                <a:effectLst/>
                <a:latin typeface="+mn-lt"/>
                <a:ea typeface="+mn-ea"/>
                <a:cs typeface="+mn-cs"/>
              </a:rPr>
              <a:t>window and the size the size determining the number of dimensions in your word.</a:t>
            </a:r>
          </a:p>
          <a:p>
            <a:r>
              <a:rPr lang="en-CA" sz="1200" b="0" i="0" u="none" strike="noStrike" kern="1200" dirty="0">
                <a:solidFill>
                  <a:schemeClr val="tx1"/>
                </a:solidFill>
                <a:effectLst/>
                <a:latin typeface="+mn-lt"/>
                <a:ea typeface="+mn-ea"/>
                <a:cs typeface="+mn-cs"/>
              </a:rPr>
              <a:t>Embeddings the window being the size of the moving window.</a:t>
            </a:r>
          </a:p>
          <a:p>
            <a:r>
              <a:rPr lang="en-CA" sz="1200" b="0" i="0" u="none" strike="noStrike" kern="1200" dirty="0">
                <a:solidFill>
                  <a:schemeClr val="tx1"/>
                </a:solidFill>
                <a:effectLst/>
                <a:latin typeface="+mn-lt"/>
                <a:ea typeface="+mn-ea"/>
                <a:cs typeface="+mn-cs"/>
              </a:rPr>
              <a:t>So of the variable context and min counts being the minimum number of occurrences a certain word needs</a:t>
            </a:r>
          </a:p>
          <a:p>
            <a:r>
              <a:rPr lang="en-CA" sz="1200" b="0" i="0" u="none" strike="noStrike" kern="1200" dirty="0">
                <a:solidFill>
                  <a:schemeClr val="tx1"/>
                </a:solidFill>
                <a:effectLst/>
                <a:latin typeface="+mn-lt"/>
                <a:ea typeface="+mn-ea"/>
                <a:cs typeface="+mn-cs"/>
              </a:rPr>
              <a:t>to have before it gets apprehended in the final corpus.</a:t>
            </a:r>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85</a:t>
            </a:fld>
            <a:endParaRPr lang="en-US"/>
          </a:p>
        </p:txBody>
      </p:sp>
    </p:spTree>
    <p:extLst>
      <p:ext uri="{BB962C8B-B14F-4D97-AF65-F5344CB8AC3E}">
        <p14:creationId xmlns:p14="http://schemas.microsoft.com/office/powerpoint/2010/main" val="16746686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88</a:t>
            </a:fld>
            <a:endParaRPr lang="en-US"/>
          </a:p>
        </p:txBody>
      </p:sp>
    </p:spTree>
    <p:extLst>
      <p:ext uri="{BB962C8B-B14F-4D97-AF65-F5344CB8AC3E}">
        <p14:creationId xmlns:p14="http://schemas.microsoft.com/office/powerpoint/2010/main" val="6678151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92</a:t>
            </a:fld>
            <a:endParaRPr lang="en-US"/>
          </a:p>
        </p:txBody>
      </p:sp>
    </p:spTree>
    <p:extLst>
      <p:ext uri="{BB962C8B-B14F-4D97-AF65-F5344CB8AC3E}">
        <p14:creationId xmlns:p14="http://schemas.microsoft.com/office/powerpoint/2010/main" val="27813347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Material </a:t>
            </a:r>
          </a:p>
        </p:txBody>
      </p:sp>
      <p:sp>
        <p:nvSpPr>
          <p:cNvPr id="4" name="Slide Number Placeholder 3"/>
          <p:cNvSpPr>
            <a:spLocks noGrp="1"/>
          </p:cNvSpPr>
          <p:nvPr>
            <p:ph type="sldNum" sz="quarter" idx="5"/>
          </p:nvPr>
        </p:nvSpPr>
        <p:spPr/>
        <p:txBody>
          <a:bodyPr/>
          <a:lstStyle/>
          <a:p>
            <a:fld id="{1D853C04-157D-3543-8EC3-E729F518A77F}" type="slidenum">
              <a:rPr lang="en-US" smtClean="0"/>
              <a:t>93</a:t>
            </a:fld>
            <a:endParaRPr lang="en-US"/>
          </a:p>
        </p:txBody>
      </p:sp>
    </p:spTree>
    <p:extLst>
      <p:ext uri="{BB962C8B-B14F-4D97-AF65-F5344CB8AC3E}">
        <p14:creationId xmlns:p14="http://schemas.microsoft.com/office/powerpoint/2010/main" val="17387782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94</a:t>
            </a:fld>
            <a:endParaRPr lang="en-US"/>
          </a:p>
        </p:txBody>
      </p:sp>
    </p:spTree>
    <p:extLst>
      <p:ext uri="{BB962C8B-B14F-4D97-AF65-F5344CB8AC3E}">
        <p14:creationId xmlns:p14="http://schemas.microsoft.com/office/powerpoint/2010/main" val="20037829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D853C04-157D-3543-8EC3-E729F518A77F}" type="slidenum">
              <a:rPr lang="en-US" smtClean="0"/>
              <a:t>95</a:t>
            </a:fld>
            <a:endParaRPr lang="en-US"/>
          </a:p>
        </p:txBody>
      </p:sp>
    </p:spTree>
    <p:extLst>
      <p:ext uri="{BB962C8B-B14F-4D97-AF65-F5344CB8AC3E}">
        <p14:creationId xmlns:p14="http://schemas.microsoft.com/office/powerpoint/2010/main" val="637889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D853C04-157D-3543-8EC3-E729F518A77F}" type="slidenum">
              <a:rPr lang="en-US" smtClean="0"/>
              <a:t>96</a:t>
            </a:fld>
            <a:endParaRPr lang="en-US"/>
          </a:p>
        </p:txBody>
      </p:sp>
    </p:spTree>
    <p:extLst>
      <p:ext uri="{BB962C8B-B14F-4D97-AF65-F5344CB8AC3E}">
        <p14:creationId xmlns:p14="http://schemas.microsoft.com/office/powerpoint/2010/main" val="452955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documents, we saw that similar documents had similar vectors, because sim- </a:t>
            </a:r>
            <a:r>
              <a:rPr lang="en-CA" sz="1200" kern="1200" dirty="0" err="1">
                <a:solidFill>
                  <a:schemeClr val="tx1"/>
                </a:solidFill>
                <a:effectLst/>
                <a:latin typeface="+mn-lt"/>
                <a:ea typeface="+mn-ea"/>
                <a:cs typeface="+mn-cs"/>
              </a:rPr>
              <a:t>ilar</a:t>
            </a:r>
            <a:r>
              <a:rPr lang="en-CA" sz="1200" kern="1200" dirty="0">
                <a:solidFill>
                  <a:schemeClr val="tx1"/>
                </a:solidFill>
                <a:effectLst/>
                <a:latin typeface="+mn-lt"/>
                <a:ea typeface="+mn-ea"/>
                <a:cs typeface="+mn-cs"/>
              </a:rPr>
              <a:t> documents tend to have similar words. This same principle applies to words: similar words have similar vectors because they tend to occur in similar documents. The term-document matrix thus lets us represent the meaning of a word by the doc- </a:t>
            </a:r>
            <a:r>
              <a:rPr lang="en-CA" sz="1200" kern="1200" dirty="0" err="1">
                <a:solidFill>
                  <a:schemeClr val="tx1"/>
                </a:solidFill>
                <a:effectLst/>
                <a:latin typeface="+mn-lt"/>
                <a:ea typeface="+mn-ea"/>
                <a:cs typeface="+mn-cs"/>
              </a:rPr>
              <a:t>uments</a:t>
            </a:r>
            <a:r>
              <a:rPr lang="en-CA" sz="1200" kern="1200" dirty="0">
                <a:solidFill>
                  <a:schemeClr val="tx1"/>
                </a:solidFill>
                <a:effectLst/>
                <a:latin typeface="+mn-lt"/>
                <a:ea typeface="+mn-ea"/>
                <a:cs typeface="+mn-cs"/>
              </a:rPr>
              <a:t> it tends to occur in. </a:t>
            </a:r>
            <a:endParaRPr lang="en-CA"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12</a:t>
            </a:fld>
            <a:endParaRPr lang="en-US"/>
          </a:p>
        </p:txBody>
      </p:sp>
    </p:spTree>
    <p:extLst>
      <p:ext uri="{BB962C8B-B14F-4D97-AF65-F5344CB8AC3E}">
        <p14:creationId xmlns:p14="http://schemas.microsoft.com/office/powerpoint/2010/main" val="4207315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Away from one-hot encoding…</a:t>
            </a:r>
            <a:r>
              <a:rPr lang="en-CA" dirty="0"/>
              <a:t>Another way to transform text or word to vectors (numbers) is called Word Embedding. </a:t>
            </a:r>
          </a:p>
          <a:p>
            <a:endParaRPr lang="en-GB" dirty="0"/>
          </a:p>
          <a:p>
            <a:endParaRPr lang="en-GB" dirty="0"/>
          </a:p>
          <a:p>
            <a:r>
              <a:rPr lang="en-GB" dirty="0"/>
              <a:t>Infinite space of words</a:t>
            </a:r>
          </a:p>
          <a:p>
            <a:endParaRPr lang="en-GB" dirty="0"/>
          </a:p>
          <a:p>
            <a:r>
              <a:rPr lang="en-CA" sz="1200" kern="1200" dirty="0">
                <a:solidFill>
                  <a:schemeClr val="tx1"/>
                </a:solidFill>
                <a:effectLst/>
                <a:latin typeface="+mn-lt"/>
                <a:ea typeface="+mn-ea"/>
                <a:cs typeface="+mn-cs"/>
              </a:rPr>
              <a:t>Another problem, how can you encode the similarity between ‘motel’ &amp; ‘hotel’ </a:t>
            </a:r>
          </a:p>
          <a:p>
            <a:r>
              <a:rPr lang="en-CA" sz="1200" kern="1200" dirty="0">
                <a:solidFill>
                  <a:schemeClr val="tx1"/>
                </a:solidFill>
                <a:effectLst/>
                <a:latin typeface="+mn-lt"/>
                <a:ea typeface="+mn-ea"/>
                <a:cs typeface="+mn-cs"/>
              </a:rPr>
              <a:t>Could try to rely on WordNet’s list of synonyms to get similarity? • But it is well-known to fail badly: incompleteness, etc. </a:t>
            </a:r>
          </a:p>
          <a:p>
            <a:r>
              <a:rPr lang="en-CA" sz="1200" b="1" kern="1200" dirty="0">
                <a:solidFill>
                  <a:schemeClr val="tx1"/>
                </a:solidFill>
                <a:effectLst/>
                <a:latin typeface="+mn-lt"/>
                <a:ea typeface="+mn-ea"/>
                <a:cs typeface="+mn-cs"/>
              </a:rPr>
              <a:t>Instead: learn to encode similarity in the vectors themselves </a:t>
            </a:r>
            <a:endParaRPr lang="en-CA"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14</a:t>
            </a:fld>
            <a:endParaRPr lang="en-US"/>
          </a:p>
        </p:txBody>
      </p:sp>
    </p:spTree>
    <p:extLst>
      <p:ext uri="{BB962C8B-B14F-4D97-AF65-F5344CB8AC3E}">
        <p14:creationId xmlns:p14="http://schemas.microsoft.com/office/powerpoint/2010/main" val="3233160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15</a:t>
            </a:fld>
            <a:endParaRPr lang="en-GB"/>
          </a:p>
        </p:txBody>
      </p:sp>
    </p:spTree>
    <p:extLst>
      <p:ext uri="{BB962C8B-B14F-4D97-AF65-F5344CB8AC3E}">
        <p14:creationId xmlns:p14="http://schemas.microsoft.com/office/powerpoint/2010/main" val="338160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fact that </a:t>
            </a:r>
            <a:r>
              <a:rPr lang="en-CA" sz="1200" i="1" kern="1200" dirty="0" err="1">
                <a:solidFill>
                  <a:schemeClr val="tx1"/>
                </a:solidFill>
                <a:effectLst/>
                <a:latin typeface="+mn-lt"/>
                <a:ea typeface="+mn-ea"/>
                <a:cs typeface="+mn-cs"/>
              </a:rPr>
              <a:t>ongchoi</a:t>
            </a:r>
            <a:r>
              <a:rPr lang="en-CA" sz="1200" i="1" kern="1200" dirty="0">
                <a:solidFill>
                  <a:schemeClr val="tx1"/>
                </a:solidFill>
                <a:effectLst/>
                <a:latin typeface="+mn-lt"/>
                <a:ea typeface="+mn-ea"/>
                <a:cs typeface="+mn-cs"/>
              </a:rPr>
              <a:t> </a:t>
            </a:r>
            <a:r>
              <a:rPr lang="en-CA" sz="1200" kern="1200" dirty="0">
                <a:solidFill>
                  <a:schemeClr val="tx1"/>
                </a:solidFill>
                <a:effectLst/>
                <a:latin typeface="+mn-lt"/>
                <a:ea typeface="+mn-ea"/>
                <a:cs typeface="+mn-cs"/>
              </a:rPr>
              <a:t>occurs with words like </a:t>
            </a:r>
            <a:r>
              <a:rPr lang="en-CA" sz="1200" i="1" kern="1200" dirty="0">
                <a:solidFill>
                  <a:schemeClr val="tx1"/>
                </a:solidFill>
                <a:effectLst/>
                <a:latin typeface="+mn-lt"/>
                <a:ea typeface="+mn-ea"/>
                <a:cs typeface="+mn-cs"/>
              </a:rPr>
              <a:t>rice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garlic </a:t>
            </a:r>
            <a:r>
              <a:rPr lang="en-CA" sz="1200" kern="1200" dirty="0">
                <a:solidFill>
                  <a:schemeClr val="tx1"/>
                </a:solidFill>
                <a:effectLst/>
                <a:latin typeface="+mn-lt"/>
                <a:ea typeface="+mn-ea"/>
                <a:cs typeface="+mn-cs"/>
              </a:rPr>
              <a:t>and </a:t>
            </a:r>
            <a:r>
              <a:rPr lang="en-CA" sz="1200" i="1" kern="1200" dirty="0">
                <a:solidFill>
                  <a:schemeClr val="tx1"/>
                </a:solidFill>
                <a:effectLst/>
                <a:latin typeface="+mn-lt"/>
                <a:ea typeface="+mn-ea"/>
                <a:cs typeface="+mn-cs"/>
              </a:rPr>
              <a:t>delicious </a:t>
            </a:r>
            <a:r>
              <a:rPr lang="en-CA" sz="1200" kern="1200" dirty="0">
                <a:solidFill>
                  <a:schemeClr val="tx1"/>
                </a:solidFill>
                <a:effectLst/>
                <a:latin typeface="+mn-lt"/>
                <a:ea typeface="+mn-ea"/>
                <a:cs typeface="+mn-cs"/>
              </a:rPr>
              <a:t>and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kern="1200" dirty="0">
                <a:solidFill>
                  <a:schemeClr val="tx1"/>
                </a:solidFill>
                <a:effectLst/>
                <a:latin typeface="+mn-lt"/>
                <a:ea typeface="+mn-ea"/>
                <a:cs typeface="+mn-cs"/>
              </a:rPr>
              <a:t>salty</a:t>
            </a:r>
            <a:r>
              <a:rPr lang="en-CA" sz="1200" kern="1200" dirty="0">
                <a:solidFill>
                  <a:schemeClr val="tx1"/>
                </a:solidFill>
                <a:effectLst/>
                <a:latin typeface="+mn-lt"/>
                <a:ea typeface="+mn-ea"/>
                <a:cs typeface="+mn-cs"/>
              </a:rPr>
              <a:t>, as do words like </a:t>
            </a:r>
            <a:r>
              <a:rPr lang="en-CA" sz="1200" i="1" kern="1200" dirty="0">
                <a:solidFill>
                  <a:schemeClr val="tx1"/>
                </a:solidFill>
                <a:effectLst/>
                <a:latin typeface="+mn-lt"/>
                <a:ea typeface="+mn-ea"/>
                <a:cs typeface="+mn-cs"/>
              </a:rPr>
              <a:t>spinach</a:t>
            </a:r>
            <a:r>
              <a:rPr lang="en-CA" sz="1200" kern="1200" dirty="0">
                <a:solidFill>
                  <a:schemeClr val="tx1"/>
                </a:solidFill>
                <a:effectLst/>
                <a:latin typeface="+mn-lt"/>
                <a:ea typeface="+mn-ea"/>
                <a:cs typeface="+mn-cs"/>
              </a:rPr>
              <a:t>, </a:t>
            </a:r>
            <a:r>
              <a:rPr lang="en-CA" sz="1200" i="1" kern="1200" dirty="0">
                <a:solidFill>
                  <a:schemeClr val="tx1"/>
                </a:solidFill>
                <a:effectLst/>
                <a:latin typeface="+mn-lt"/>
                <a:ea typeface="+mn-ea"/>
                <a:cs typeface="+mn-cs"/>
              </a:rPr>
              <a:t>chard</a:t>
            </a:r>
            <a:r>
              <a:rPr lang="en-CA" sz="1200" kern="1200" dirty="0">
                <a:solidFill>
                  <a:schemeClr val="tx1"/>
                </a:solidFill>
                <a:effectLst/>
                <a:latin typeface="+mn-lt"/>
                <a:ea typeface="+mn-ea"/>
                <a:cs typeface="+mn-cs"/>
              </a:rPr>
              <a:t>, and </a:t>
            </a:r>
            <a:r>
              <a:rPr lang="en-CA" sz="1200" i="1" kern="1200" dirty="0">
                <a:solidFill>
                  <a:schemeClr val="tx1"/>
                </a:solidFill>
                <a:effectLst/>
                <a:latin typeface="+mn-lt"/>
                <a:ea typeface="+mn-ea"/>
                <a:cs typeface="+mn-cs"/>
              </a:rPr>
              <a:t>collard greens </a:t>
            </a:r>
            <a:r>
              <a:rPr lang="en-CA" sz="1200" kern="1200" dirty="0">
                <a:solidFill>
                  <a:schemeClr val="tx1"/>
                </a:solidFill>
                <a:effectLst/>
                <a:latin typeface="+mn-lt"/>
                <a:ea typeface="+mn-ea"/>
                <a:cs typeface="+mn-cs"/>
              </a:rPr>
              <a:t>might suggest to the reader that </a:t>
            </a:r>
            <a:r>
              <a:rPr lang="en-CA" sz="1200" kern="1200" dirty="0" err="1">
                <a:solidFill>
                  <a:schemeClr val="tx1"/>
                </a:solidFill>
                <a:effectLst/>
                <a:latin typeface="+mn-lt"/>
                <a:ea typeface="+mn-ea"/>
                <a:cs typeface="+mn-cs"/>
              </a:rPr>
              <a:t>ongchoi</a:t>
            </a:r>
            <a:r>
              <a:rPr lang="en-CA" sz="1200" kern="1200" dirty="0">
                <a:solidFill>
                  <a:schemeClr val="tx1"/>
                </a:solidFill>
                <a:effectLst/>
                <a:latin typeface="+mn-lt"/>
                <a:ea typeface="+mn-ea"/>
                <a:cs typeface="+mn-cs"/>
              </a:rPr>
              <a:t> is a leafy green similar to these other leafy greens</a:t>
            </a:r>
            <a:br>
              <a:rPr lang="en-CA" sz="1200" kern="1200" dirty="0">
                <a:solidFill>
                  <a:schemeClr val="tx1"/>
                </a:solidFill>
                <a:effectLst/>
                <a:latin typeface="+mn-lt"/>
                <a:ea typeface="+mn-ea"/>
                <a:cs typeface="+mn-cs"/>
              </a:rPr>
            </a:br>
            <a:endParaRPr lang="en-CA" dirty="0"/>
          </a:p>
          <a:p>
            <a:endParaRPr lang="en-CA"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19</a:t>
            </a:fld>
            <a:endParaRPr lang="en-US"/>
          </a:p>
        </p:txBody>
      </p:sp>
    </p:spTree>
    <p:extLst>
      <p:ext uri="{BB962C8B-B14F-4D97-AF65-F5344CB8AC3E}">
        <p14:creationId xmlns:p14="http://schemas.microsoft.com/office/powerpoint/2010/main" val="3718546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58C4-049E-D744-BD40-29F3FDAA1F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C37F66-9D44-844D-81EE-90C5D8E1DB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5251F2-1748-0742-89ED-E571158B7AEE}"/>
              </a:ext>
            </a:extLst>
          </p:cNvPr>
          <p:cNvSpPr>
            <a:spLocks noGrp="1"/>
          </p:cNvSpPr>
          <p:nvPr>
            <p:ph type="dt" sz="half" idx="10"/>
          </p:nvPr>
        </p:nvSpPr>
        <p:spPr/>
        <p:txBody>
          <a:bodyPr/>
          <a:lstStyle/>
          <a:p>
            <a:fld id="{C61F9438-5D59-B847-BFAF-99EA184754E9}" type="datetime1">
              <a:rPr lang="en-US" smtClean="0"/>
              <a:t>2/22/24</a:t>
            </a:fld>
            <a:endParaRPr lang="en-US"/>
          </a:p>
        </p:txBody>
      </p:sp>
      <p:sp>
        <p:nvSpPr>
          <p:cNvPr id="5" name="Footer Placeholder 4">
            <a:extLst>
              <a:ext uri="{FF2B5EF4-FFF2-40B4-BE49-F238E27FC236}">
                <a16:creationId xmlns:a16="http://schemas.microsoft.com/office/drawing/2014/main" id="{DA0B2653-674B-3148-A78C-769837645C3D}"/>
              </a:ext>
            </a:extLst>
          </p:cNvPr>
          <p:cNvSpPr>
            <a:spLocks noGrp="1"/>
          </p:cNvSpPr>
          <p:nvPr>
            <p:ph type="ftr" sz="quarter" idx="11"/>
          </p:nvPr>
        </p:nvSpPr>
        <p:spPr/>
        <p:txBody>
          <a:bodyPr/>
          <a:lstStyle/>
          <a:p>
            <a:r>
              <a:rPr lang="en-US"/>
              <a:t>Applied Text Analytics F20/F21AA </a:t>
            </a:r>
          </a:p>
        </p:txBody>
      </p:sp>
      <p:sp>
        <p:nvSpPr>
          <p:cNvPr id="6" name="Slide Number Placeholder 5">
            <a:extLst>
              <a:ext uri="{FF2B5EF4-FFF2-40B4-BE49-F238E27FC236}">
                <a16:creationId xmlns:a16="http://schemas.microsoft.com/office/drawing/2014/main" id="{FDB9882E-A7AE-2D47-84A7-B59D6BB8F7FA}"/>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2179538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1AD6-61E0-F047-8E04-CB8A5AAEF3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596BEC-0918-9647-9CB6-5A9F47919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08CD0-57B3-C84A-AC34-B87D482832BC}"/>
              </a:ext>
            </a:extLst>
          </p:cNvPr>
          <p:cNvSpPr>
            <a:spLocks noGrp="1"/>
          </p:cNvSpPr>
          <p:nvPr>
            <p:ph type="dt" sz="half" idx="10"/>
          </p:nvPr>
        </p:nvSpPr>
        <p:spPr/>
        <p:txBody>
          <a:bodyPr/>
          <a:lstStyle/>
          <a:p>
            <a:fld id="{ABE968F2-C3B8-2C45-A505-334F99424269}" type="datetime1">
              <a:rPr lang="en-US" smtClean="0"/>
              <a:t>2/22/24</a:t>
            </a:fld>
            <a:endParaRPr lang="en-US"/>
          </a:p>
        </p:txBody>
      </p:sp>
      <p:sp>
        <p:nvSpPr>
          <p:cNvPr id="5" name="Footer Placeholder 4">
            <a:extLst>
              <a:ext uri="{FF2B5EF4-FFF2-40B4-BE49-F238E27FC236}">
                <a16:creationId xmlns:a16="http://schemas.microsoft.com/office/drawing/2014/main" id="{CB9A2DD3-06E4-DF41-9CC3-DF4C8245105A}"/>
              </a:ext>
            </a:extLst>
          </p:cNvPr>
          <p:cNvSpPr>
            <a:spLocks noGrp="1"/>
          </p:cNvSpPr>
          <p:nvPr>
            <p:ph type="ftr" sz="quarter" idx="11"/>
          </p:nvPr>
        </p:nvSpPr>
        <p:spPr/>
        <p:txBody>
          <a:bodyPr/>
          <a:lstStyle/>
          <a:p>
            <a:r>
              <a:rPr lang="en-US"/>
              <a:t>Applied Text Analytics F20/F21AA </a:t>
            </a:r>
          </a:p>
        </p:txBody>
      </p:sp>
      <p:sp>
        <p:nvSpPr>
          <p:cNvPr id="6" name="Slide Number Placeholder 5">
            <a:extLst>
              <a:ext uri="{FF2B5EF4-FFF2-40B4-BE49-F238E27FC236}">
                <a16:creationId xmlns:a16="http://schemas.microsoft.com/office/drawing/2014/main" id="{75C48210-75DF-C44B-A6F3-5E6AB98C5F0A}"/>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1264427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00350C-0CEB-4D42-9D0E-6F5219CAA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7F9733-29B3-8E42-A723-7FDC827A6B9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B667E-6790-4649-9A0D-DEF6AB486730}"/>
              </a:ext>
            </a:extLst>
          </p:cNvPr>
          <p:cNvSpPr>
            <a:spLocks noGrp="1"/>
          </p:cNvSpPr>
          <p:nvPr>
            <p:ph type="dt" sz="half" idx="10"/>
          </p:nvPr>
        </p:nvSpPr>
        <p:spPr/>
        <p:txBody>
          <a:bodyPr/>
          <a:lstStyle/>
          <a:p>
            <a:fld id="{DB7C2701-1714-0A49-ADDA-1693E722C063}" type="datetime1">
              <a:rPr lang="en-US" smtClean="0"/>
              <a:t>2/22/24</a:t>
            </a:fld>
            <a:endParaRPr lang="en-US"/>
          </a:p>
        </p:txBody>
      </p:sp>
      <p:sp>
        <p:nvSpPr>
          <p:cNvPr id="5" name="Footer Placeholder 4">
            <a:extLst>
              <a:ext uri="{FF2B5EF4-FFF2-40B4-BE49-F238E27FC236}">
                <a16:creationId xmlns:a16="http://schemas.microsoft.com/office/drawing/2014/main" id="{AF3BEDBB-F9C3-E742-918C-071DC34A6F40}"/>
              </a:ext>
            </a:extLst>
          </p:cNvPr>
          <p:cNvSpPr>
            <a:spLocks noGrp="1"/>
          </p:cNvSpPr>
          <p:nvPr>
            <p:ph type="ftr" sz="quarter" idx="11"/>
          </p:nvPr>
        </p:nvSpPr>
        <p:spPr/>
        <p:txBody>
          <a:bodyPr/>
          <a:lstStyle/>
          <a:p>
            <a:r>
              <a:rPr lang="en-US"/>
              <a:t>Applied Text Analytics F20/F21AA </a:t>
            </a:r>
          </a:p>
        </p:txBody>
      </p:sp>
      <p:sp>
        <p:nvSpPr>
          <p:cNvPr id="6" name="Slide Number Placeholder 5">
            <a:extLst>
              <a:ext uri="{FF2B5EF4-FFF2-40B4-BE49-F238E27FC236}">
                <a16:creationId xmlns:a16="http://schemas.microsoft.com/office/drawing/2014/main" id="{B7CCB849-023E-7144-90CE-FAE2D5972142}"/>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3099614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4BC33-49EC-6D43-AC88-44BC82C692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5052E4-6FC5-FD4A-84EC-E0CD99FE3EE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C100E-2121-4740-93C4-915309702C26}"/>
              </a:ext>
            </a:extLst>
          </p:cNvPr>
          <p:cNvSpPr>
            <a:spLocks noGrp="1"/>
          </p:cNvSpPr>
          <p:nvPr>
            <p:ph type="dt" sz="half" idx="10"/>
          </p:nvPr>
        </p:nvSpPr>
        <p:spPr/>
        <p:txBody>
          <a:bodyPr/>
          <a:lstStyle/>
          <a:p>
            <a:fld id="{5A0E8606-24DD-6C4A-8D0A-A3F15D5B7C25}" type="datetime1">
              <a:rPr lang="en-US" smtClean="0"/>
              <a:t>2/22/24</a:t>
            </a:fld>
            <a:endParaRPr lang="en-US"/>
          </a:p>
        </p:txBody>
      </p:sp>
      <p:sp>
        <p:nvSpPr>
          <p:cNvPr id="5" name="Footer Placeholder 4">
            <a:extLst>
              <a:ext uri="{FF2B5EF4-FFF2-40B4-BE49-F238E27FC236}">
                <a16:creationId xmlns:a16="http://schemas.microsoft.com/office/drawing/2014/main" id="{739B7413-ED66-2845-889C-34FEA3F46582}"/>
              </a:ext>
            </a:extLst>
          </p:cNvPr>
          <p:cNvSpPr>
            <a:spLocks noGrp="1"/>
          </p:cNvSpPr>
          <p:nvPr>
            <p:ph type="ftr" sz="quarter" idx="11"/>
          </p:nvPr>
        </p:nvSpPr>
        <p:spPr/>
        <p:txBody>
          <a:bodyPr/>
          <a:lstStyle/>
          <a:p>
            <a:r>
              <a:rPr lang="en-US"/>
              <a:t>Applied Text Analytics F20/F21AA </a:t>
            </a:r>
          </a:p>
        </p:txBody>
      </p:sp>
      <p:sp>
        <p:nvSpPr>
          <p:cNvPr id="6" name="Slide Number Placeholder 5">
            <a:extLst>
              <a:ext uri="{FF2B5EF4-FFF2-40B4-BE49-F238E27FC236}">
                <a16:creationId xmlns:a16="http://schemas.microsoft.com/office/drawing/2014/main" id="{C5E9CA12-986F-0B46-A180-4C3273A7C784}"/>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4036149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1DA4-B2D2-0643-A965-41C80BD96B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46F177-F4BF-9D43-8CF9-CB68B59EED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1E9F5B6-19D0-E44A-B20B-B65BE99B4B85}"/>
              </a:ext>
            </a:extLst>
          </p:cNvPr>
          <p:cNvSpPr>
            <a:spLocks noGrp="1"/>
          </p:cNvSpPr>
          <p:nvPr>
            <p:ph type="dt" sz="half" idx="10"/>
          </p:nvPr>
        </p:nvSpPr>
        <p:spPr/>
        <p:txBody>
          <a:bodyPr/>
          <a:lstStyle/>
          <a:p>
            <a:fld id="{DC29E31E-5E1F-0148-81AB-4AE8235CC60C}" type="datetime1">
              <a:rPr lang="en-US" smtClean="0"/>
              <a:t>2/22/24</a:t>
            </a:fld>
            <a:endParaRPr lang="en-US"/>
          </a:p>
        </p:txBody>
      </p:sp>
      <p:sp>
        <p:nvSpPr>
          <p:cNvPr id="5" name="Footer Placeholder 4">
            <a:extLst>
              <a:ext uri="{FF2B5EF4-FFF2-40B4-BE49-F238E27FC236}">
                <a16:creationId xmlns:a16="http://schemas.microsoft.com/office/drawing/2014/main" id="{26639A6B-9AF0-3048-94A1-B9E3F7296BE9}"/>
              </a:ext>
            </a:extLst>
          </p:cNvPr>
          <p:cNvSpPr>
            <a:spLocks noGrp="1"/>
          </p:cNvSpPr>
          <p:nvPr>
            <p:ph type="ftr" sz="quarter" idx="11"/>
          </p:nvPr>
        </p:nvSpPr>
        <p:spPr/>
        <p:txBody>
          <a:bodyPr/>
          <a:lstStyle/>
          <a:p>
            <a:r>
              <a:rPr lang="en-US"/>
              <a:t>Applied Text Analytics F20/F21AA </a:t>
            </a:r>
          </a:p>
        </p:txBody>
      </p:sp>
      <p:sp>
        <p:nvSpPr>
          <p:cNvPr id="6" name="Slide Number Placeholder 5">
            <a:extLst>
              <a:ext uri="{FF2B5EF4-FFF2-40B4-BE49-F238E27FC236}">
                <a16:creationId xmlns:a16="http://schemas.microsoft.com/office/drawing/2014/main" id="{A245CD9C-0B2B-D043-8A47-3A76D79C06A5}"/>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1685675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D7BB2-674B-BC4C-8D21-90762ECD28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64BB82-B3E0-E249-8508-237CB1BFF50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5B340A-1149-1840-8C20-45A3B22AFA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054B7D-7D05-EB4C-9B79-AEF9E91B8EE2}"/>
              </a:ext>
            </a:extLst>
          </p:cNvPr>
          <p:cNvSpPr>
            <a:spLocks noGrp="1"/>
          </p:cNvSpPr>
          <p:nvPr>
            <p:ph type="dt" sz="half" idx="10"/>
          </p:nvPr>
        </p:nvSpPr>
        <p:spPr/>
        <p:txBody>
          <a:bodyPr/>
          <a:lstStyle/>
          <a:p>
            <a:fld id="{E8655269-14C2-3645-918B-3F4B5B20B4CB}" type="datetime1">
              <a:rPr lang="en-US" smtClean="0"/>
              <a:t>2/22/24</a:t>
            </a:fld>
            <a:endParaRPr lang="en-US"/>
          </a:p>
        </p:txBody>
      </p:sp>
      <p:sp>
        <p:nvSpPr>
          <p:cNvPr id="6" name="Footer Placeholder 5">
            <a:extLst>
              <a:ext uri="{FF2B5EF4-FFF2-40B4-BE49-F238E27FC236}">
                <a16:creationId xmlns:a16="http://schemas.microsoft.com/office/drawing/2014/main" id="{E3BD2FAA-BBB7-1D41-8F32-2CFAD24552C0}"/>
              </a:ext>
            </a:extLst>
          </p:cNvPr>
          <p:cNvSpPr>
            <a:spLocks noGrp="1"/>
          </p:cNvSpPr>
          <p:nvPr>
            <p:ph type="ftr" sz="quarter" idx="11"/>
          </p:nvPr>
        </p:nvSpPr>
        <p:spPr/>
        <p:txBody>
          <a:bodyPr/>
          <a:lstStyle/>
          <a:p>
            <a:r>
              <a:rPr lang="en-US"/>
              <a:t>Applied Text Analytics F20/F21AA </a:t>
            </a:r>
          </a:p>
        </p:txBody>
      </p:sp>
      <p:sp>
        <p:nvSpPr>
          <p:cNvPr id="7" name="Slide Number Placeholder 6">
            <a:extLst>
              <a:ext uri="{FF2B5EF4-FFF2-40B4-BE49-F238E27FC236}">
                <a16:creationId xmlns:a16="http://schemas.microsoft.com/office/drawing/2014/main" id="{AAA050E9-8656-854B-8344-381B6D34DC3A}"/>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2933842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35F4F-1AAA-7E43-9B32-8215E57975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B688E8-D652-D044-A6B5-4F7539D165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F46AB50-87F8-064B-9A1E-DBC921BECE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C08BF7-799D-D947-B465-9645D6C711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944EBF2-9BD0-DE4E-B4B4-4C1BAF2EAD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9EB970-CEC1-C04B-B030-92CC106488E1}"/>
              </a:ext>
            </a:extLst>
          </p:cNvPr>
          <p:cNvSpPr>
            <a:spLocks noGrp="1"/>
          </p:cNvSpPr>
          <p:nvPr>
            <p:ph type="dt" sz="half" idx="10"/>
          </p:nvPr>
        </p:nvSpPr>
        <p:spPr/>
        <p:txBody>
          <a:bodyPr/>
          <a:lstStyle/>
          <a:p>
            <a:fld id="{C9F9AAC6-1847-9049-8EA3-0F8B50AD0BA6}" type="datetime1">
              <a:rPr lang="en-US" smtClean="0"/>
              <a:t>2/22/24</a:t>
            </a:fld>
            <a:endParaRPr lang="en-US"/>
          </a:p>
        </p:txBody>
      </p:sp>
      <p:sp>
        <p:nvSpPr>
          <p:cNvPr id="8" name="Footer Placeholder 7">
            <a:extLst>
              <a:ext uri="{FF2B5EF4-FFF2-40B4-BE49-F238E27FC236}">
                <a16:creationId xmlns:a16="http://schemas.microsoft.com/office/drawing/2014/main" id="{B214C9CA-3242-D443-A31D-A681EE903B9C}"/>
              </a:ext>
            </a:extLst>
          </p:cNvPr>
          <p:cNvSpPr>
            <a:spLocks noGrp="1"/>
          </p:cNvSpPr>
          <p:nvPr>
            <p:ph type="ftr" sz="quarter" idx="11"/>
          </p:nvPr>
        </p:nvSpPr>
        <p:spPr/>
        <p:txBody>
          <a:bodyPr/>
          <a:lstStyle/>
          <a:p>
            <a:r>
              <a:rPr lang="en-US"/>
              <a:t>Applied Text Analytics F20/F21AA </a:t>
            </a:r>
          </a:p>
        </p:txBody>
      </p:sp>
      <p:sp>
        <p:nvSpPr>
          <p:cNvPr id="9" name="Slide Number Placeholder 8">
            <a:extLst>
              <a:ext uri="{FF2B5EF4-FFF2-40B4-BE49-F238E27FC236}">
                <a16:creationId xmlns:a16="http://schemas.microsoft.com/office/drawing/2014/main" id="{4DE985C2-FF86-9A47-9406-6D1275E2E7BE}"/>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3367840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7B1C-83F2-3E40-9128-B7B4B78DF2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324993-0C4E-094C-AB99-EAF5F95BE90E}"/>
              </a:ext>
            </a:extLst>
          </p:cNvPr>
          <p:cNvSpPr>
            <a:spLocks noGrp="1"/>
          </p:cNvSpPr>
          <p:nvPr>
            <p:ph type="dt" sz="half" idx="10"/>
          </p:nvPr>
        </p:nvSpPr>
        <p:spPr/>
        <p:txBody>
          <a:bodyPr/>
          <a:lstStyle/>
          <a:p>
            <a:fld id="{518BDBA4-FD51-C84E-AB7F-5E86E5674937}" type="datetime1">
              <a:rPr lang="en-US" smtClean="0"/>
              <a:t>2/22/24</a:t>
            </a:fld>
            <a:endParaRPr lang="en-US"/>
          </a:p>
        </p:txBody>
      </p:sp>
      <p:sp>
        <p:nvSpPr>
          <p:cNvPr id="4" name="Footer Placeholder 3">
            <a:extLst>
              <a:ext uri="{FF2B5EF4-FFF2-40B4-BE49-F238E27FC236}">
                <a16:creationId xmlns:a16="http://schemas.microsoft.com/office/drawing/2014/main" id="{2B1DDFB8-28DF-1E4D-BAB7-FADE361BD33A}"/>
              </a:ext>
            </a:extLst>
          </p:cNvPr>
          <p:cNvSpPr>
            <a:spLocks noGrp="1"/>
          </p:cNvSpPr>
          <p:nvPr>
            <p:ph type="ftr" sz="quarter" idx="11"/>
          </p:nvPr>
        </p:nvSpPr>
        <p:spPr/>
        <p:txBody>
          <a:bodyPr/>
          <a:lstStyle/>
          <a:p>
            <a:r>
              <a:rPr lang="en-US"/>
              <a:t>Applied Text Analytics F20/F21AA </a:t>
            </a:r>
          </a:p>
        </p:txBody>
      </p:sp>
      <p:sp>
        <p:nvSpPr>
          <p:cNvPr id="5" name="Slide Number Placeholder 4">
            <a:extLst>
              <a:ext uri="{FF2B5EF4-FFF2-40B4-BE49-F238E27FC236}">
                <a16:creationId xmlns:a16="http://schemas.microsoft.com/office/drawing/2014/main" id="{1D6E5D34-0391-B449-9672-0CA1BA19692F}"/>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428223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661A0-C741-F843-A17C-4A998400806F}"/>
              </a:ext>
            </a:extLst>
          </p:cNvPr>
          <p:cNvSpPr>
            <a:spLocks noGrp="1"/>
          </p:cNvSpPr>
          <p:nvPr>
            <p:ph type="dt" sz="half" idx="10"/>
          </p:nvPr>
        </p:nvSpPr>
        <p:spPr/>
        <p:txBody>
          <a:bodyPr/>
          <a:lstStyle/>
          <a:p>
            <a:fld id="{AC4CB991-2C18-5D46-BD85-256410130D63}" type="datetime1">
              <a:rPr lang="en-US" smtClean="0"/>
              <a:t>2/22/24</a:t>
            </a:fld>
            <a:endParaRPr lang="en-US"/>
          </a:p>
        </p:txBody>
      </p:sp>
      <p:sp>
        <p:nvSpPr>
          <p:cNvPr id="3" name="Footer Placeholder 2">
            <a:extLst>
              <a:ext uri="{FF2B5EF4-FFF2-40B4-BE49-F238E27FC236}">
                <a16:creationId xmlns:a16="http://schemas.microsoft.com/office/drawing/2014/main" id="{7D7BCE53-1C89-4C46-BB51-7FA34AD33CFD}"/>
              </a:ext>
            </a:extLst>
          </p:cNvPr>
          <p:cNvSpPr>
            <a:spLocks noGrp="1"/>
          </p:cNvSpPr>
          <p:nvPr>
            <p:ph type="ftr" sz="quarter" idx="11"/>
          </p:nvPr>
        </p:nvSpPr>
        <p:spPr/>
        <p:txBody>
          <a:bodyPr/>
          <a:lstStyle/>
          <a:p>
            <a:r>
              <a:rPr lang="en-US"/>
              <a:t>Applied Text Analytics F20/F21AA </a:t>
            </a:r>
          </a:p>
        </p:txBody>
      </p:sp>
      <p:sp>
        <p:nvSpPr>
          <p:cNvPr id="4" name="Slide Number Placeholder 3">
            <a:extLst>
              <a:ext uri="{FF2B5EF4-FFF2-40B4-BE49-F238E27FC236}">
                <a16:creationId xmlns:a16="http://schemas.microsoft.com/office/drawing/2014/main" id="{7F82D46D-3B16-0041-B018-328301D2CCFE}"/>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957384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20770-8DC9-0343-904A-35A0B00054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179870-78BB-6E4C-8BD5-3479B3EC24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7F3E1C-27F7-9F41-9007-85E638CC22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D6AF66-D013-EE46-AD3B-186923553796}"/>
              </a:ext>
            </a:extLst>
          </p:cNvPr>
          <p:cNvSpPr>
            <a:spLocks noGrp="1"/>
          </p:cNvSpPr>
          <p:nvPr>
            <p:ph type="dt" sz="half" idx="10"/>
          </p:nvPr>
        </p:nvSpPr>
        <p:spPr/>
        <p:txBody>
          <a:bodyPr/>
          <a:lstStyle/>
          <a:p>
            <a:fld id="{403EC23D-023D-B84D-8C55-2FFBC016AD3B}" type="datetime1">
              <a:rPr lang="en-US" smtClean="0"/>
              <a:t>2/22/24</a:t>
            </a:fld>
            <a:endParaRPr lang="en-US"/>
          </a:p>
        </p:txBody>
      </p:sp>
      <p:sp>
        <p:nvSpPr>
          <p:cNvPr id="6" name="Footer Placeholder 5">
            <a:extLst>
              <a:ext uri="{FF2B5EF4-FFF2-40B4-BE49-F238E27FC236}">
                <a16:creationId xmlns:a16="http://schemas.microsoft.com/office/drawing/2014/main" id="{89322242-CEFE-564B-8492-68B7FD2B2C51}"/>
              </a:ext>
            </a:extLst>
          </p:cNvPr>
          <p:cNvSpPr>
            <a:spLocks noGrp="1"/>
          </p:cNvSpPr>
          <p:nvPr>
            <p:ph type="ftr" sz="quarter" idx="11"/>
          </p:nvPr>
        </p:nvSpPr>
        <p:spPr/>
        <p:txBody>
          <a:bodyPr/>
          <a:lstStyle/>
          <a:p>
            <a:r>
              <a:rPr lang="en-US"/>
              <a:t>Applied Text Analytics F20/F21AA </a:t>
            </a:r>
          </a:p>
        </p:txBody>
      </p:sp>
      <p:sp>
        <p:nvSpPr>
          <p:cNvPr id="7" name="Slide Number Placeholder 6">
            <a:extLst>
              <a:ext uri="{FF2B5EF4-FFF2-40B4-BE49-F238E27FC236}">
                <a16:creationId xmlns:a16="http://schemas.microsoft.com/office/drawing/2014/main" id="{64C39152-0658-5944-9AFE-14DFBDEF71D5}"/>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2603271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F2CB1-CA0D-2547-B69A-4A6131B6CF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F0BEEE-359D-394C-A696-DA6A3E6216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87AC34-45A7-E343-869F-64D4C3132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FBE3C0F-EA3E-0442-9669-567C43292E46}"/>
              </a:ext>
            </a:extLst>
          </p:cNvPr>
          <p:cNvSpPr>
            <a:spLocks noGrp="1"/>
          </p:cNvSpPr>
          <p:nvPr>
            <p:ph type="dt" sz="half" idx="10"/>
          </p:nvPr>
        </p:nvSpPr>
        <p:spPr/>
        <p:txBody>
          <a:bodyPr/>
          <a:lstStyle/>
          <a:p>
            <a:fld id="{0A61AC42-5029-7847-BACF-1FDCF35CF8FA}" type="datetime1">
              <a:rPr lang="en-US" smtClean="0"/>
              <a:t>2/22/24</a:t>
            </a:fld>
            <a:endParaRPr lang="en-US"/>
          </a:p>
        </p:txBody>
      </p:sp>
      <p:sp>
        <p:nvSpPr>
          <p:cNvPr id="6" name="Footer Placeholder 5">
            <a:extLst>
              <a:ext uri="{FF2B5EF4-FFF2-40B4-BE49-F238E27FC236}">
                <a16:creationId xmlns:a16="http://schemas.microsoft.com/office/drawing/2014/main" id="{43B4A5D7-00D7-8947-8E9A-FB5E0AF10571}"/>
              </a:ext>
            </a:extLst>
          </p:cNvPr>
          <p:cNvSpPr>
            <a:spLocks noGrp="1"/>
          </p:cNvSpPr>
          <p:nvPr>
            <p:ph type="ftr" sz="quarter" idx="11"/>
          </p:nvPr>
        </p:nvSpPr>
        <p:spPr/>
        <p:txBody>
          <a:bodyPr/>
          <a:lstStyle/>
          <a:p>
            <a:r>
              <a:rPr lang="en-US"/>
              <a:t>Applied Text Analytics F20/F21AA </a:t>
            </a:r>
          </a:p>
        </p:txBody>
      </p:sp>
      <p:sp>
        <p:nvSpPr>
          <p:cNvPr id="7" name="Slide Number Placeholder 6">
            <a:extLst>
              <a:ext uri="{FF2B5EF4-FFF2-40B4-BE49-F238E27FC236}">
                <a16:creationId xmlns:a16="http://schemas.microsoft.com/office/drawing/2014/main" id="{7DE95159-CF1A-4946-8C7A-2668347F3B6F}"/>
              </a:ext>
            </a:extLst>
          </p:cNvPr>
          <p:cNvSpPr>
            <a:spLocks noGrp="1"/>
          </p:cNvSpPr>
          <p:nvPr>
            <p:ph type="sldNum" sz="quarter" idx="12"/>
          </p:nvPr>
        </p:nvSpPr>
        <p:spPr/>
        <p:txBody>
          <a:bodyPr/>
          <a:lstStyle/>
          <a:p>
            <a:fld id="{0F39D79D-B7E2-8B42-94FE-683CEEBBB691}" type="slidenum">
              <a:rPr lang="en-US" smtClean="0"/>
              <a:t>‹#›</a:t>
            </a:fld>
            <a:endParaRPr lang="en-US"/>
          </a:p>
        </p:txBody>
      </p:sp>
    </p:spTree>
    <p:extLst>
      <p:ext uri="{BB962C8B-B14F-4D97-AF65-F5344CB8AC3E}">
        <p14:creationId xmlns:p14="http://schemas.microsoft.com/office/powerpoint/2010/main" val="3498257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545918-79C2-9244-8252-8EDFD11949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C4CB52-284E-C944-ADD4-87D1BF0513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4E720B-981F-B24F-B303-CDFE18EFD5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1BE0AD-598E-7D48-9353-58F50143EC2D}" type="datetime1">
              <a:rPr lang="en-US" smtClean="0"/>
              <a:t>2/22/24</a:t>
            </a:fld>
            <a:endParaRPr lang="en-US"/>
          </a:p>
        </p:txBody>
      </p:sp>
      <p:sp>
        <p:nvSpPr>
          <p:cNvPr id="5" name="Footer Placeholder 4">
            <a:extLst>
              <a:ext uri="{FF2B5EF4-FFF2-40B4-BE49-F238E27FC236}">
                <a16:creationId xmlns:a16="http://schemas.microsoft.com/office/drawing/2014/main" id="{D5F034B8-3012-2448-86BD-A5CDBF62DD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Applied Text Analytics F20/F21AA </a:t>
            </a:r>
          </a:p>
        </p:txBody>
      </p:sp>
      <p:sp>
        <p:nvSpPr>
          <p:cNvPr id="6" name="Slide Number Placeholder 5">
            <a:extLst>
              <a:ext uri="{FF2B5EF4-FFF2-40B4-BE49-F238E27FC236}">
                <a16:creationId xmlns:a16="http://schemas.microsoft.com/office/drawing/2014/main" id="{1A03002F-FEB6-514F-95A4-CDB473A1B3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9D79D-B7E2-8B42-94FE-683CEEBBB691}" type="slidenum">
              <a:rPr lang="en-US" smtClean="0"/>
              <a:t>‹#›</a:t>
            </a:fld>
            <a:endParaRPr lang="en-US"/>
          </a:p>
        </p:txBody>
      </p:sp>
    </p:spTree>
    <p:extLst>
      <p:ext uri="{BB962C8B-B14F-4D97-AF65-F5344CB8AC3E}">
        <p14:creationId xmlns:p14="http://schemas.microsoft.com/office/powerpoint/2010/main" val="223424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Excel_Worksheet3.xlsx"/><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eb.stanford.edu/~jurafsky/slp3/6.pdf"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hyperlink" Target="https://web.stanford.edu/~jurafsky/slp3/6.pdf" TargetMode="Externa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9.tiff"/><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35.xml.rels><?xml version="1.0" encoding="UTF-8" standalone="yes"?>
<Relationships xmlns="http://schemas.openxmlformats.org/package/2006/relationships"><Relationship Id="rId3" Type="http://schemas.openxmlformats.org/officeDocument/2006/relationships/hyperlink" Target="https://www.kdnuggets.com/2016/05/amazing-power-word-vector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1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papers.nips.cc/paper/5021-distributed-representations-of-words-and-phrases-and-their-compositionality.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mccormickml.com/2017/01/11/word2vec-tutorial-part-2-negative-sampling/" TargetMode="External"/><Relationship Id="rId2" Type="http://schemas.openxmlformats.org/officeDocument/2006/relationships/hyperlink" Target="http://mccormickml.com/2016/04/19/word2vec-tutorial-the-skip-gram-model/"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7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7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arxiv.org/pdf/1310.4546.pdf"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arxiv.org/abs/1607.04606" TargetMode="External"/><Relationship Id="rId4" Type="http://schemas.openxmlformats.org/officeDocument/2006/relationships/hyperlink" Target="http://code.google.com/archive/p/word2vec/" TargetMode="External"/></Relationships>
</file>

<file path=ppt/slides/_rels/slide83.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hyperlink" Target="http://www.fasttext.cc/" TargetMode="External"/><Relationship Id="rId7" Type="http://schemas.openxmlformats.org/officeDocument/2006/relationships/image" Target="../media/image50.jpg"/><Relationship Id="rId2" Type="http://schemas.openxmlformats.org/officeDocument/2006/relationships/hyperlink" Target="https://code.google.com/archive/p/word2vec/" TargetMode="External"/><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hyperlink" Target="http://nlp.stanford.edu/projects/glove/" TargetMode="External"/><Relationship Id="rId9" Type="http://schemas.openxmlformats.org/officeDocument/2006/relationships/image" Target="../media/image52.png"/></Relationships>
</file>

<file path=ppt/slides/_rels/slide84.xml.rels><?xml version="1.0" encoding="UTF-8" standalone="yes"?>
<Relationships xmlns="http://schemas.openxmlformats.org/package/2006/relationships"><Relationship Id="rId3" Type="http://schemas.openxmlformats.org/officeDocument/2006/relationships/hyperlink" Target="http://www.kaggle.com/snap/amazon-fine-food-reviews"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localhost:8888/tree/Text-Mining-with-Machine-Learning-and-Python-master/Section5"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localhost:8888/view/Text-Mining-with-Machine-Learning-and-Python-master/Section5/plot.html" TargetMode="External"/><Relationship Id="rId2" Type="http://schemas.openxmlformats.org/officeDocument/2006/relationships/hyperlink" Target="http://lvdmaaten.github.io/tsne/"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hyperlink" Target="https://www.sas.com/content/dam/SAS/en_us/doc/research2/iia-text-analytics-unlocking-value-unstructured-data-108443.pdf"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hyperlink" Target="https://web.stanford.edu/class/cs224n/readings/cs224n-2019-notes02-wordvecs2.pdf" TargetMode="External"/><Relationship Id="rId3" Type="http://schemas.openxmlformats.org/officeDocument/2006/relationships/hyperlink" Target="https://web.stanford.edu/~jurafsky/slp3/6.pdf" TargetMode="External"/><Relationship Id="rId7" Type="http://schemas.openxmlformats.org/officeDocument/2006/relationships/hyperlink" Target="https://web.stanford.edu/class/cs224n/readings/cs224n-2019-notes01-wordvecs1.pdf"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www.youtube.com/watch?v=kEMJRjEdNzM" TargetMode="External"/><Relationship Id="rId5" Type="http://schemas.openxmlformats.org/officeDocument/2006/relationships/hyperlink" Target="https://www.youtube.com/watch?v=8rXD5-xhemo&amp;feature=youtu.be" TargetMode="External"/><Relationship Id="rId4" Type="http://schemas.openxmlformats.org/officeDocument/2006/relationships/hyperlink" Target="http://web.stanford.edu/class/cs224n/index.html#schedule"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www.tensorflow.org/tutorials/text/word_embeddings"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https://www.tensorflow.org/tutorials/text/word2vec"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8312" y="1822938"/>
            <a:ext cx="9144000" cy="3212124"/>
          </a:xfrm>
        </p:spPr>
        <p:txBody>
          <a:bodyPr>
            <a:normAutofit fontScale="90000"/>
          </a:bodyPr>
          <a:lstStyle/>
          <a:p>
            <a:r>
              <a:rPr lang="en-GB" dirty="0">
                <a:solidFill>
                  <a:schemeClr val="accent2">
                    <a:lumMod val="75000"/>
                  </a:schemeClr>
                </a:solidFill>
                <a:effectLst>
                  <a:outerShdw blurRad="38100" dist="38100" dir="2700000" algn="tl">
                    <a:srgbClr val="000000">
                      <a:alpha val="43137"/>
                    </a:srgbClr>
                  </a:outerShdw>
                </a:effectLst>
              </a:rPr>
              <a:t>Applied Text Analytics</a:t>
            </a:r>
            <a:br>
              <a:rPr lang="en-GB" dirty="0">
                <a:solidFill>
                  <a:schemeClr val="accent2">
                    <a:lumMod val="75000"/>
                  </a:schemeClr>
                </a:solidFill>
                <a:effectLst>
                  <a:outerShdw blurRad="38100" dist="38100" dir="2700000" algn="tl">
                    <a:srgbClr val="000000">
                      <a:alpha val="43137"/>
                    </a:srgbClr>
                  </a:outerShdw>
                </a:effectLst>
              </a:rPr>
            </a:br>
            <a:r>
              <a:rPr lang="en-GB" dirty="0">
                <a:solidFill>
                  <a:schemeClr val="accent2">
                    <a:lumMod val="75000"/>
                  </a:schemeClr>
                </a:solidFill>
                <a:effectLst>
                  <a:outerShdw blurRad="38100" dist="38100" dir="2700000" algn="tl">
                    <a:srgbClr val="000000">
                      <a:alpha val="43137"/>
                    </a:srgbClr>
                  </a:outerShdw>
                </a:effectLst>
              </a:rPr>
              <a:t>( F20/F21AA )</a:t>
            </a:r>
            <a:br>
              <a:rPr lang="en-GB" dirty="0"/>
            </a:br>
            <a:br>
              <a:rPr lang="en-GB" dirty="0"/>
            </a:br>
            <a:r>
              <a:rPr lang="en-GB" sz="2700" i="1" dirty="0">
                <a:latin typeface="Bookshelf Symbol 4"/>
              </a:rPr>
              <a:t>Heriot Watt University , Dubai Campus</a:t>
            </a:r>
            <a:br>
              <a:rPr lang="en-GB" sz="2700" i="1" dirty="0">
                <a:latin typeface="Bookshelf Symbol 4"/>
              </a:rPr>
            </a:br>
            <a:r>
              <a:rPr lang="en-GB" sz="2700" i="1" dirty="0">
                <a:latin typeface="Bookshelf Symbol 4"/>
              </a:rPr>
              <a:t> </a:t>
            </a:r>
            <a:br>
              <a:rPr lang="en-GB" sz="2800" i="1" dirty="0">
                <a:latin typeface="Bookshelf Symbol 4"/>
              </a:rPr>
            </a:br>
            <a:br>
              <a:rPr lang="en-GB" sz="2200" i="1" dirty="0">
                <a:solidFill>
                  <a:schemeClr val="accent1">
                    <a:lumMod val="60000"/>
                    <a:lumOff val="40000"/>
                  </a:schemeClr>
                </a:solidFill>
                <a:latin typeface="Bookshelf Symbol 4"/>
              </a:rPr>
            </a:br>
            <a:br>
              <a:rPr lang="en-GB" sz="2400" dirty="0"/>
            </a:br>
            <a:endParaRPr lang="en-GB" sz="2200" i="1" dirty="0">
              <a:solidFill>
                <a:schemeClr val="accent1">
                  <a:lumMod val="60000"/>
                  <a:lumOff val="40000"/>
                </a:schemeClr>
              </a:solidFill>
              <a:latin typeface="Bookshelf Symbol 4"/>
            </a:endParaRPr>
          </a:p>
        </p:txBody>
      </p:sp>
      <p:pic>
        <p:nvPicPr>
          <p:cNvPr id="4" name="Graphic 3">
            <a:extLst>
              <a:ext uri="{FF2B5EF4-FFF2-40B4-BE49-F238E27FC236}">
                <a16:creationId xmlns:a16="http://schemas.microsoft.com/office/drawing/2014/main" id="{7371D0E1-9137-3B4F-8D88-3AE551A0D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015" y="204299"/>
            <a:ext cx="2170235" cy="1460500"/>
          </a:xfrm>
          <a:prstGeom prst="rect">
            <a:avLst/>
          </a:prstGeom>
        </p:spPr>
      </p:pic>
      <p:sp>
        <p:nvSpPr>
          <p:cNvPr id="5" name="Subtitle 2">
            <a:extLst>
              <a:ext uri="{FF2B5EF4-FFF2-40B4-BE49-F238E27FC236}">
                <a16:creationId xmlns:a16="http://schemas.microsoft.com/office/drawing/2014/main" id="{54E4B522-E911-D44B-8D7C-90A6864C8D75}"/>
              </a:ext>
            </a:extLst>
          </p:cNvPr>
          <p:cNvSpPr txBox="1">
            <a:spLocks/>
          </p:cNvSpPr>
          <p:nvPr/>
        </p:nvSpPr>
        <p:spPr>
          <a:xfrm>
            <a:off x="3397560" y="5035062"/>
            <a:ext cx="6400800" cy="990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a:p>
            <a:r>
              <a:rPr lang="en-GB" dirty="0" err="1">
                <a:solidFill>
                  <a:schemeClr val="accent1">
                    <a:lumMod val="75000"/>
                  </a:schemeClr>
                </a:solidFill>
              </a:rPr>
              <a:t>Dr.</a:t>
            </a:r>
            <a:r>
              <a:rPr lang="en-GB" dirty="0">
                <a:solidFill>
                  <a:schemeClr val="accent1">
                    <a:lumMod val="75000"/>
                  </a:schemeClr>
                </a:solidFill>
              </a:rPr>
              <a:t> Neamat El </a:t>
            </a:r>
            <a:r>
              <a:rPr lang="en-GB" dirty="0" err="1">
                <a:solidFill>
                  <a:schemeClr val="accent1">
                    <a:lumMod val="75000"/>
                  </a:schemeClr>
                </a:solidFill>
              </a:rPr>
              <a:t>Gayar</a:t>
            </a:r>
            <a:endParaRPr lang="en-GB" dirty="0">
              <a:solidFill>
                <a:schemeClr val="accent1">
                  <a:lumMod val="75000"/>
                </a:schemeClr>
              </a:solidFill>
            </a:endParaRPr>
          </a:p>
        </p:txBody>
      </p:sp>
    </p:spTree>
    <p:extLst>
      <p:ext uri="{BB962C8B-B14F-4D97-AF65-F5344CB8AC3E}">
        <p14:creationId xmlns:p14="http://schemas.microsoft.com/office/powerpoint/2010/main" val="1287000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nvGraphicFramePr>
        <p:xfrm>
          <a:off x="101601" y="3337984"/>
          <a:ext cx="8883649" cy="2326217"/>
        </p:xfrm>
        <a:graphic>
          <a:graphicData uri="http://schemas.openxmlformats.org/presentationml/2006/ole">
            <mc:AlternateContent xmlns:mc="http://schemas.openxmlformats.org/markup-compatibility/2006">
              <mc:Choice xmlns:v="urn:schemas-microsoft-com:vml" Requires="v">
                <p:oleObj name="Worksheet" r:id="rId2" imgW="6121400" imgH="1600200" progId="Excel.Sheet.12">
                  <p:embed/>
                </p:oleObj>
              </mc:Choice>
              <mc:Fallback>
                <p:oleObj name="Worksheet" r:id="rId2" imgW="6121400" imgH="1600200" progId="Excel.Sheet.12">
                  <p:embed/>
                  <p:pic>
                    <p:nvPicPr>
                      <p:cNvPr id="8" name="Object 7"/>
                      <p:cNvPicPr/>
                      <p:nvPr/>
                    </p:nvPicPr>
                    <p:blipFill>
                      <a:blip r:embed="rId3"/>
                      <a:stretch>
                        <a:fillRect/>
                      </a:stretch>
                    </p:blipFill>
                    <p:spPr>
                      <a:xfrm>
                        <a:off x="101601" y="3337984"/>
                        <a:ext cx="8883649" cy="232621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sz="3733" dirty="0"/>
              <a:t>Each cell: count of term </a:t>
            </a:r>
            <a:r>
              <a:rPr lang="en-US" sz="3733" i="1" dirty="0"/>
              <a:t>t</a:t>
            </a:r>
            <a:r>
              <a:rPr lang="en-US" sz="3733" dirty="0"/>
              <a:t> in a document </a:t>
            </a:r>
            <a:r>
              <a:rPr lang="en-US" sz="3733" i="1" dirty="0"/>
              <a:t>d</a:t>
            </a:r>
            <a:r>
              <a:rPr lang="en-US" sz="3733" dirty="0"/>
              <a:t>:  </a:t>
            </a:r>
            <a:r>
              <a:rPr lang="en-US" sz="3733" dirty="0" err="1"/>
              <a:t>tf</a:t>
            </a:r>
            <a:r>
              <a:rPr lang="en-US" sz="3733" i="1" baseline="-25000" dirty="0" err="1"/>
              <a:t>t,d</a:t>
            </a:r>
            <a:r>
              <a:rPr lang="en-US" sz="3733" dirty="0"/>
              <a:t>: </a:t>
            </a:r>
          </a:p>
          <a:p>
            <a:pPr lvl="1"/>
            <a:r>
              <a:rPr lang="en-US" sz="3200" dirty="0"/>
              <a:t>Each document is a count vector in </a:t>
            </a:r>
            <a:r>
              <a:rPr lang="en-US" sz="3200" dirty="0" err="1">
                <a:latin typeface="Lucida Sans Unicode" charset="0"/>
                <a:ea typeface="Lucida Sans Unicode" charset="0"/>
                <a:cs typeface="Lucida Sans Unicode" charset="0"/>
              </a:rPr>
              <a:t>ℕ</a:t>
            </a:r>
            <a:r>
              <a:rPr lang="en-US" sz="3200" baseline="30000" dirty="0" err="1"/>
              <a:t>v</a:t>
            </a:r>
            <a:r>
              <a:rPr lang="en-US" sz="3200" dirty="0"/>
              <a:t>: a column below </a:t>
            </a:r>
          </a:p>
          <a:p>
            <a:endParaRPr lang="en-US" sz="2400" dirty="0"/>
          </a:p>
        </p:txBody>
      </p:sp>
      <p:sp>
        <p:nvSpPr>
          <p:cNvPr id="6" name="Rectangle 4"/>
          <p:cNvSpPr>
            <a:spLocks noChangeArrowheads="1"/>
          </p:cNvSpPr>
          <p:nvPr/>
        </p:nvSpPr>
        <p:spPr bwMode="auto">
          <a:xfrm>
            <a:off x="2743200" y="3733800"/>
            <a:ext cx="587768" cy="2032000"/>
          </a:xfrm>
          <a:prstGeom prst="rect">
            <a:avLst/>
          </a:prstGeom>
          <a:noFill/>
          <a:ln w="9525">
            <a:solidFill>
              <a:srgbClr val="FF0000"/>
            </a:solidFill>
            <a:miter lim="800000"/>
            <a:headEnd/>
            <a:tailEnd/>
          </a:ln>
        </p:spPr>
        <p:txBody>
          <a:bodyPr wrap="none" anchor="ctr">
            <a:prstTxWarp prst="textNoShape">
              <a:avLst/>
            </a:prstTxWarp>
          </a:bodyPr>
          <a:lstStyle/>
          <a:p>
            <a:endParaRPr lang="en-US" sz="2400"/>
          </a:p>
        </p:txBody>
      </p:sp>
      <p:sp>
        <p:nvSpPr>
          <p:cNvPr id="7" name="Rectangle 5"/>
          <p:cNvSpPr>
            <a:spLocks noChangeArrowheads="1"/>
          </p:cNvSpPr>
          <p:nvPr/>
        </p:nvSpPr>
        <p:spPr bwMode="auto">
          <a:xfrm>
            <a:off x="4673600" y="2567501"/>
            <a:ext cx="2133600" cy="503801"/>
          </a:xfrm>
          <a:prstGeom prst="rect">
            <a:avLst/>
          </a:prstGeom>
          <a:noFill/>
          <a:ln w="9525">
            <a:solidFill>
              <a:srgbClr val="FF0000"/>
            </a:solidFill>
            <a:miter lim="800000"/>
            <a:headEnd/>
            <a:tailEnd/>
          </a:ln>
        </p:spPr>
        <p:txBody>
          <a:bodyPr wrap="none" anchor="ctr">
            <a:prstTxWarp prst="textNoShape">
              <a:avLst/>
            </a:prstTxWarp>
          </a:bodyPr>
          <a:lstStyle/>
          <a:p>
            <a:endParaRPr lang="en-US" sz="2400"/>
          </a:p>
        </p:txBody>
      </p:sp>
      <p:sp>
        <p:nvSpPr>
          <p:cNvPr id="5" name="Footer Placeholder 4">
            <a:extLst>
              <a:ext uri="{FF2B5EF4-FFF2-40B4-BE49-F238E27FC236}">
                <a16:creationId xmlns:a16="http://schemas.microsoft.com/office/drawing/2014/main" id="{C06713D3-61D9-1E43-B055-5099779F72F5}"/>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78798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Term-document matrix</a:t>
            </a:r>
          </a:p>
        </p:txBody>
      </p:sp>
      <p:sp>
        <p:nvSpPr>
          <p:cNvPr id="3" name="Content Placeholder 2"/>
          <p:cNvSpPr>
            <a:spLocks noGrp="1"/>
          </p:cNvSpPr>
          <p:nvPr>
            <p:ph idx="1"/>
          </p:nvPr>
        </p:nvSpPr>
        <p:spPr/>
        <p:txBody>
          <a:bodyPr/>
          <a:lstStyle/>
          <a:p>
            <a:r>
              <a:rPr lang="en-US" sz="3733" dirty="0"/>
              <a:t>Two documents are similar if their vectors are similar</a:t>
            </a:r>
            <a:endParaRPr lang="en-US" sz="3200" dirty="0"/>
          </a:p>
          <a:p>
            <a:endParaRPr lang="en-US" sz="2400" dirty="0"/>
          </a:p>
        </p:txBody>
      </p:sp>
      <p:sp>
        <p:nvSpPr>
          <p:cNvPr id="6" name="Rectangle 4"/>
          <p:cNvSpPr>
            <a:spLocks noChangeArrowheads="1"/>
          </p:cNvSpPr>
          <p:nvPr/>
        </p:nvSpPr>
        <p:spPr bwMode="auto">
          <a:xfrm>
            <a:off x="7010400" y="3225800"/>
            <a:ext cx="587768" cy="1930400"/>
          </a:xfrm>
          <a:prstGeom prst="rect">
            <a:avLst/>
          </a:prstGeom>
          <a:noFill/>
          <a:ln w="9525">
            <a:solidFill>
              <a:srgbClr val="FF0000"/>
            </a:solidFill>
            <a:miter lim="800000"/>
            <a:headEnd/>
            <a:tailEnd/>
          </a:ln>
        </p:spPr>
        <p:txBody>
          <a:bodyPr wrap="none" anchor="ctr">
            <a:prstTxWarp prst="textNoShape">
              <a:avLst/>
            </a:prstTxWarp>
          </a:bodyPr>
          <a:lstStyle/>
          <a:p>
            <a:endParaRPr lang="en-US" sz="2400"/>
          </a:p>
        </p:txBody>
      </p:sp>
      <p:sp>
        <p:nvSpPr>
          <p:cNvPr id="8" name="Rectangle 4"/>
          <p:cNvSpPr>
            <a:spLocks noChangeArrowheads="1"/>
          </p:cNvSpPr>
          <p:nvPr/>
        </p:nvSpPr>
        <p:spPr bwMode="auto">
          <a:xfrm>
            <a:off x="8534400" y="3225800"/>
            <a:ext cx="587768" cy="1930400"/>
          </a:xfrm>
          <a:prstGeom prst="rect">
            <a:avLst/>
          </a:prstGeom>
          <a:noFill/>
          <a:ln w="9525">
            <a:solidFill>
              <a:srgbClr val="FF0000"/>
            </a:solidFill>
            <a:miter lim="800000"/>
            <a:headEnd/>
            <a:tailEnd/>
          </a:ln>
        </p:spPr>
        <p:txBody>
          <a:bodyPr wrap="none" anchor="ctr">
            <a:prstTxWarp prst="textNoShape">
              <a:avLst/>
            </a:prstTxWarp>
          </a:bodyPr>
          <a:lstStyle/>
          <a:p>
            <a:endParaRPr lang="en-US" sz="2400"/>
          </a:p>
        </p:txBody>
      </p:sp>
      <p:graphicFrame>
        <p:nvGraphicFramePr>
          <p:cNvPr id="9" name="Object 8"/>
          <p:cNvGraphicFramePr>
            <a:graphicFrameLocks noChangeAspect="1"/>
          </p:cNvGraphicFramePr>
          <p:nvPr/>
        </p:nvGraphicFramePr>
        <p:xfrm>
          <a:off x="203201" y="2717801"/>
          <a:ext cx="8883649" cy="2326217"/>
        </p:xfrm>
        <a:graphic>
          <a:graphicData uri="http://schemas.openxmlformats.org/presentationml/2006/ole">
            <mc:AlternateContent xmlns:mc="http://schemas.openxmlformats.org/markup-compatibility/2006">
              <mc:Choice xmlns:v="urn:schemas-microsoft-com:vml" Requires="v">
                <p:oleObj name="Worksheet" r:id="rId2" imgW="6121400" imgH="1600200" progId="Excel.Sheet.12">
                  <p:embed/>
                </p:oleObj>
              </mc:Choice>
              <mc:Fallback>
                <p:oleObj name="Worksheet" r:id="rId2" imgW="6121400" imgH="1600200" progId="Excel.Sheet.12">
                  <p:embed/>
                  <p:pic>
                    <p:nvPicPr>
                      <p:cNvPr id="9" name="Object 8"/>
                      <p:cNvPicPr/>
                      <p:nvPr/>
                    </p:nvPicPr>
                    <p:blipFill>
                      <a:blip r:embed="rId3"/>
                      <a:stretch>
                        <a:fillRect/>
                      </a:stretch>
                    </p:blipFill>
                    <p:spPr>
                      <a:xfrm>
                        <a:off x="203201" y="2717801"/>
                        <a:ext cx="8883649" cy="2326217"/>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22321E35-D708-0748-9FDA-D0FDCF35BE7B}"/>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40413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words in a term-document matrix</a:t>
            </a:r>
          </a:p>
        </p:txBody>
      </p:sp>
      <p:sp>
        <p:nvSpPr>
          <p:cNvPr id="3" name="Content Placeholder 2"/>
          <p:cNvSpPr>
            <a:spLocks noGrp="1"/>
          </p:cNvSpPr>
          <p:nvPr>
            <p:ph idx="1"/>
          </p:nvPr>
        </p:nvSpPr>
        <p:spPr/>
        <p:txBody>
          <a:bodyPr/>
          <a:lstStyle/>
          <a:p>
            <a:r>
              <a:rPr lang="en-US" sz="3733" dirty="0"/>
              <a:t>Each word is a count vector in </a:t>
            </a:r>
            <a:r>
              <a:rPr lang="en-US" sz="3733" dirty="0">
                <a:latin typeface="Lucida Sans Unicode" charset="0"/>
                <a:ea typeface="Lucida Sans Unicode" charset="0"/>
                <a:cs typeface="Lucida Sans Unicode" charset="0"/>
              </a:rPr>
              <a:t>ℕ</a:t>
            </a:r>
            <a:r>
              <a:rPr lang="en-US" sz="3733" baseline="30000" dirty="0"/>
              <a:t>D</a:t>
            </a:r>
            <a:r>
              <a:rPr lang="en-US" sz="3733" dirty="0"/>
              <a:t>: a row below </a:t>
            </a:r>
          </a:p>
          <a:p>
            <a:endParaRPr lang="en-US" sz="2400" dirty="0"/>
          </a:p>
        </p:txBody>
      </p:sp>
      <p:sp>
        <p:nvSpPr>
          <p:cNvPr id="6" name="Rectangle 4"/>
          <p:cNvSpPr>
            <a:spLocks noChangeArrowheads="1"/>
          </p:cNvSpPr>
          <p:nvPr/>
        </p:nvSpPr>
        <p:spPr bwMode="auto">
          <a:xfrm rot="16200000">
            <a:off x="5644258" y="1035943"/>
            <a:ext cx="395485" cy="6604000"/>
          </a:xfrm>
          <a:prstGeom prst="rect">
            <a:avLst/>
          </a:prstGeom>
          <a:noFill/>
          <a:ln w="9525">
            <a:solidFill>
              <a:srgbClr val="FF0000"/>
            </a:solidFill>
            <a:miter lim="800000"/>
            <a:headEnd/>
            <a:tailEnd/>
          </a:ln>
        </p:spPr>
        <p:txBody>
          <a:bodyPr wrap="none" anchor="ctr">
            <a:prstTxWarp prst="textNoShape">
              <a:avLst/>
            </a:prstTxWarp>
          </a:bodyPr>
          <a:lstStyle/>
          <a:p>
            <a:endParaRPr lang="en-US" sz="2400"/>
          </a:p>
        </p:txBody>
      </p:sp>
      <p:sp>
        <p:nvSpPr>
          <p:cNvPr id="7" name="Rectangle 5"/>
          <p:cNvSpPr>
            <a:spLocks noChangeArrowheads="1"/>
          </p:cNvSpPr>
          <p:nvPr/>
        </p:nvSpPr>
        <p:spPr bwMode="auto">
          <a:xfrm>
            <a:off x="3860800" y="1964948"/>
            <a:ext cx="2438400" cy="503801"/>
          </a:xfrm>
          <a:prstGeom prst="rect">
            <a:avLst/>
          </a:prstGeom>
          <a:noFill/>
          <a:ln w="9525">
            <a:solidFill>
              <a:srgbClr val="FF0000"/>
            </a:solidFill>
            <a:miter lim="800000"/>
            <a:headEnd/>
            <a:tailEnd/>
          </a:ln>
        </p:spPr>
        <p:txBody>
          <a:bodyPr wrap="none" anchor="ctr">
            <a:prstTxWarp prst="textNoShape">
              <a:avLst/>
            </a:prstTxWarp>
          </a:bodyPr>
          <a:lstStyle/>
          <a:p>
            <a:endParaRPr lang="en-US" sz="2400"/>
          </a:p>
        </p:txBody>
      </p:sp>
      <p:graphicFrame>
        <p:nvGraphicFramePr>
          <p:cNvPr id="8" name="Object 7"/>
          <p:cNvGraphicFramePr>
            <a:graphicFrameLocks noChangeAspect="1"/>
          </p:cNvGraphicFramePr>
          <p:nvPr/>
        </p:nvGraphicFramePr>
        <p:xfrm>
          <a:off x="203201" y="2717801"/>
          <a:ext cx="8883649" cy="2326217"/>
        </p:xfrm>
        <a:graphic>
          <a:graphicData uri="http://schemas.openxmlformats.org/presentationml/2006/ole">
            <mc:AlternateContent xmlns:mc="http://schemas.openxmlformats.org/markup-compatibility/2006">
              <mc:Choice xmlns:v="urn:schemas-microsoft-com:vml" Requires="v">
                <p:oleObj name="Worksheet" r:id="rId3" imgW="6121400" imgH="1600200" progId="Excel.Sheet.12">
                  <p:embed/>
                </p:oleObj>
              </mc:Choice>
              <mc:Fallback>
                <p:oleObj name="Worksheet" r:id="rId3" imgW="6121400" imgH="1600200" progId="Excel.Sheet.12">
                  <p:embed/>
                  <p:pic>
                    <p:nvPicPr>
                      <p:cNvPr id="8" name="Object 7"/>
                      <p:cNvPicPr/>
                      <p:nvPr/>
                    </p:nvPicPr>
                    <p:blipFill>
                      <a:blip r:embed="rId4"/>
                      <a:stretch>
                        <a:fillRect/>
                      </a:stretch>
                    </p:blipFill>
                    <p:spPr>
                      <a:xfrm>
                        <a:off x="203201" y="2717801"/>
                        <a:ext cx="8883649" cy="2326217"/>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F770BE68-2993-B54C-BA58-AFA26880B178}"/>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019068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words in a term-document matrix</a:t>
            </a:r>
          </a:p>
        </p:txBody>
      </p:sp>
      <p:sp>
        <p:nvSpPr>
          <p:cNvPr id="3" name="Content Placeholder 2"/>
          <p:cNvSpPr>
            <a:spLocks noGrp="1"/>
          </p:cNvSpPr>
          <p:nvPr>
            <p:ph idx="1"/>
          </p:nvPr>
        </p:nvSpPr>
        <p:spPr/>
        <p:txBody>
          <a:bodyPr/>
          <a:lstStyle/>
          <a:p>
            <a:r>
              <a:rPr lang="en-US" sz="3733" dirty="0"/>
              <a:t>Two </a:t>
            </a:r>
            <a:r>
              <a:rPr lang="en-US" sz="3733" b="1" dirty="0"/>
              <a:t>words</a:t>
            </a:r>
            <a:r>
              <a:rPr lang="en-US" sz="3733" dirty="0"/>
              <a:t> are similar if their vectors are similar</a:t>
            </a:r>
            <a:endParaRPr lang="en-US" dirty="0"/>
          </a:p>
          <a:p>
            <a:endParaRPr lang="en-US" sz="2400" dirty="0"/>
          </a:p>
        </p:txBody>
      </p:sp>
      <p:graphicFrame>
        <p:nvGraphicFramePr>
          <p:cNvPr id="5" name="Object 4"/>
          <p:cNvGraphicFramePr>
            <a:graphicFrameLocks noChangeAspect="1"/>
          </p:cNvGraphicFramePr>
          <p:nvPr/>
        </p:nvGraphicFramePr>
        <p:xfrm>
          <a:off x="203201" y="2717801"/>
          <a:ext cx="8883649" cy="2326217"/>
        </p:xfrm>
        <a:graphic>
          <a:graphicData uri="http://schemas.openxmlformats.org/presentationml/2006/ole">
            <mc:AlternateContent xmlns:mc="http://schemas.openxmlformats.org/markup-compatibility/2006">
              <mc:Choice xmlns:v="urn:schemas-microsoft-com:vml" Requires="v">
                <p:oleObj name="Worksheet" r:id="rId2" imgW="6121400" imgH="1600200" progId="Excel.Sheet.12">
                  <p:embed/>
                </p:oleObj>
              </mc:Choice>
              <mc:Fallback>
                <p:oleObj name="Worksheet" r:id="rId2" imgW="6121400" imgH="1600200" progId="Excel.Sheet.12">
                  <p:embed/>
                  <p:pic>
                    <p:nvPicPr>
                      <p:cNvPr id="5" name="Object 4"/>
                      <p:cNvPicPr/>
                      <p:nvPr/>
                    </p:nvPicPr>
                    <p:blipFill>
                      <a:blip r:embed="rId3"/>
                      <a:stretch>
                        <a:fillRect/>
                      </a:stretch>
                    </p:blipFill>
                    <p:spPr>
                      <a:xfrm>
                        <a:off x="203201" y="2717801"/>
                        <a:ext cx="8883649" cy="2326217"/>
                      </a:xfrm>
                      <a:prstGeom prst="rect">
                        <a:avLst/>
                      </a:prstGeom>
                    </p:spPr>
                  </p:pic>
                </p:oleObj>
              </mc:Fallback>
            </mc:AlternateContent>
          </a:graphicData>
        </a:graphic>
      </p:graphicFrame>
      <p:sp>
        <p:nvSpPr>
          <p:cNvPr id="8" name="Rectangle 4"/>
          <p:cNvSpPr>
            <a:spLocks noChangeArrowheads="1"/>
          </p:cNvSpPr>
          <p:nvPr/>
        </p:nvSpPr>
        <p:spPr bwMode="auto">
          <a:xfrm rot="16200000">
            <a:off x="5806185" y="1584519"/>
            <a:ext cx="406400" cy="6502400"/>
          </a:xfrm>
          <a:prstGeom prst="rect">
            <a:avLst/>
          </a:prstGeom>
          <a:noFill/>
          <a:ln w="9525">
            <a:solidFill>
              <a:srgbClr val="FF0000"/>
            </a:solidFill>
            <a:miter lim="800000"/>
            <a:headEnd/>
            <a:tailEnd/>
          </a:ln>
        </p:spPr>
        <p:txBody>
          <a:bodyPr wrap="none" anchor="ctr">
            <a:prstTxWarp prst="textNoShape">
              <a:avLst/>
            </a:prstTxWarp>
          </a:bodyPr>
          <a:lstStyle/>
          <a:p>
            <a:endParaRPr lang="en-US" sz="2400" dirty="0"/>
          </a:p>
        </p:txBody>
      </p:sp>
      <p:sp>
        <p:nvSpPr>
          <p:cNvPr id="9" name="Rectangle 4"/>
          <p:cNvSpPr>
            <a:spLocks noChangeArrowheads="1"/>
          </p:cNvSpPr>
          <p:nvPr/>
        </p:nvSpPr>
        <p:spPr bwMode="auto">
          <a:xfrm rot="16200000">
            <a:off x="5791202" y="1092199"/>
            <a:ext cx="406397" cy="6502400"/>
          </a:xfrm>
          <a:prstGeom prst="rect">
            <a:avLst/>
          </a:prstGeom>
          <a:noFill/>
          <a:ln w="9525">
            <a:solidFill>
              <a:srgbClr val="FF0000"/>
            </a:solidFill>
            <a:miter lim="800000"/>
            <a:headEnd/>
            <a:tailEnd/>
          </a:ln>
        </p:spPr>
        <p:txBody>
          <a:bodyPr wrap="none" anchor="ctr">
            <a:prstTxWarp prst="textNoShape">
              <a:avLst/>
            </a:prstTxWarp>
          </a:bodyPr>
          <a:lstStyle/>
          <a:p>
            <a:endParaRPr lang="en-US" sz="2400" dirty="0"/>
          </a:p>
        </p:txBody>
      </p:sp>
      <p:sp>
        <p:nvSpPr>
          <p:cNvPr id="6" name="Footer Placeholder 5">
            <a:extLst>
              <a:ext uri="{FF2B5EF4-FFF2-40B4-BE49-F238E27FC236}">
                <a16:creationId xmlns:a16="http://schemas.microsoft.com/office/drawing/2014/main" id="{92559E48-16CA-514B-86EC-B95DD61C5730}"/>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16488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040D-802D-104E-8AE6-011AD5D70CE0}"/>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Hot one encoding</a:t>
            </a:r>
          </a:p>
        </p:txBody>
      </p:sp>
      <p:sp>
        <p:nvSpPr>
          <p:cNvPr id="3" name="Content Placeholder 2">
            <a:extLst>
              <a:ext uri="{FF2B5EF4-FFF2-40B4-BE49-F238E27FC236}">
                <a16:creationId xmlns:a16="http://schemas.microsoft.com/office/drawing/2014/main" id="{0DC818B4-2119-2048-B4CC-A2F097A2BFF6}"/>
              </a:ext>
            </a:extLst>
          </p:cNvPr>
          <p:cNvSpPr>
            <a:spLocks noGrp="1"/>
          </p:cNvSpPr>
          <p:nvPr>
            <p:ph idx="1"/>
          </p:nvPr>
        </p:nvSpPr>
        <p:spPr/>
        <p:txBody>
          <a:bodyPr/>
          <a:lstStyle/>
          <a:p>
            <a:endParaRPr lang="en-GB" dirty="0"/>
          </a:p>
          <a:p>
            <a:endParaRPr lang="en-GB" dirty="0"/>
          </a:p>
        </p:txBody>
      </p:sp>
      <p:sp>
        <p:nvSpPr>
          <p:cNvPr id="4" name="Footer Placeholder 3">
            <a:extLst>
              <a:ext uri="{FF2B5EF4-FFF2-40B4-BE49-F238E27FC236}">
                <a16:creationId xmlns:a16="http://schemas.microsoft.com/office/drawing/2014/main" id="{47570B83-800B-E34D-824D-9AA4747A57F1}"/>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9A67D6EE-C5CE-704A-AD61-29D2FF14DEAC}"/>
              </a:ext>
            </a:extLst>
          </p:cNvPr>
          <p:cNvPicPr>
            <a:picLocks noChangeAspect="1"/>
          </p:cNvPicPr>
          <p:nvPr/>
        </p:nvPicPr>
        <p:blipFill>
          <a:blip r:embed="rId3"/>
          <a:stretch>
            <a:fillRect/>
          </a:stretch>
        </p:blipFill>
        <p:spPr>
          <a:xfrm>
            <a:off x="689113" y="1348107"/>
            <a:ext cx="11353800" cy="2378410"/>
          </a:xfrm>
          <a:prstGeom prst="rect">
            <a:avLst/>
          </a:prstGeom>
        </p:spPr>
      </p:pic>
      <p:sp>
        <p:nvSpPr>
          <p:cNvPr id="7" name="TextBox 6">
            <a:extLst>
              <a:ext uri="{FF2B5EF4-FFF2-40B4-BE49-F238E27FC236}">
                <a16:creationId xmlns:a16="http://schemas.microsoft.com/office/drawing/2014/main" id="{26687C5D-B785-2A45-93A9-14EC1E4C4E52}"/>
              </a:ext>
            </a:extLst>
          </p:cNvPr>
          <p:cNvSpPr txBox="1"/>
          <p:nvPr/>
        </p:nvSpPr>
        <p:spPr>
          <a:xfrm>
            <a:off x="463826" y="4028410"/>
            <a:ext cx="10889974" cy="2308324"/>
          </a:xfrm>
          <a:prstGeom prst="rect">
            <a:avLst/>
          </a:prstGeom>
          <a:noFill/>
        </p:spPr>
        <p:txBody>
          <a:bodyPr wrap="square" rtlCol="0">
            <a:spAutoFit/>
          </a:bodyPr>
          <a:lstStyle/>
          <a:p>
            <a:r>
              <a:rPr lang="en-CA" sz="2400" dirty="0"/>
              <a:t>The most significant weakness of this representation is that each word is treated as a thing by itself and there is nothing that can help generalize and create an analogy reasoning.</a:t>
            </a:r>
          </a:p>
          <a:p>
            <a:endParaRPr lang="en-CA" sz="2400" dirty="0"/>
          </a:p>
          <a:p>
            <a:r>
              <a:rPr lang="en-CA" sz="2400" dirty="0"/>
              <a:t> Big drawback because in natural language processing making analogies to predict a word is crucial.</a:t>
            </a:r>
            <a:endParaRPr lang="en-GB" sz="2400" dirty="0"/>
          </a:p>
        </p:txBody>
      </p:sp>
    </p:spTree>
    <p:extLst>
      <p:ext uri="{BB962C8B-B14F-4D97-AF65-F5344CB8AC3E}">
        <p14:creationId xmlns:p14="http://schemas.microsoft.com/office/powerpoint/2010/main" val="75088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A003-EC61-574B-8FF6-81CA5CEFBBA6}"/>
              </a:ext>
            </a:extLst>
          </p:cNvPr>
          <p:cNvSpPr>
            <a:spLocks noGrp="1"/>
          </p:cNvSpPr>
          <p:nvPr>
            <p:ph type="title"/>
          </p:nvPr>
        </p:nvSpPr>
        <p:spPr>
          <a:xfrm>
            <a:off x="4295800" y="52568"/>
            <a:ext cx="8075240" cy="998984"/>
          </a:xfrm>
        </p:spPr>
        <p:txBody>
          <a:bodyPr>
            <a:normAutofit/>
          </a:bodyPr>
          <a:lstStyle/>
          <a:p>
            <a:r>
              <a:rPr lang="en-GB" sz="4000" dirty="0">
                <a:solidFill>
                  <a:schemeClr val="accent2">
                    <a:lumMod val="75000"/>
                  </a:schemeClr>
                </a:solidFill>
                <a:effectLst>
                  <a:outerShdw blurRad="38100" dist="38100" dir="2700000" algn="tl">
                    <a:srgbClr val="000000">
                      <a:alpha val="43137"/>
                    </a:srgbClr>
                  </a:outerShdw>
                </a:effectLst>
              </a:rPr>
              <a:t>Word encoding</a:t>
            </a:r>
          </a:p>
        </p:txBody>
      </p:sp>
      <p:pic>
        <p:nvPicPr>
          <p:cNvPr id="4" name="Picture 3">
            <a:extLst>
              <a:ext uri="{FF2B5EF4-FFF2-40B4-BE49-F238E27FC236}">
                <a16:creationId xmlns:a16="http://schemas.microsoft.com/office/drawing/2014/main" id="{AFE95410-C2C6-7240-A47B-7B08C84697D5}"/>
              </a:ext>
            </a:extLst>
          </p:cNvPr>
          <p:cNvPicPr>
            <a:picLocks noChangeAspect="1"/>
          </p:cNvPicPr>
          <p:nvPr/>
        </p:nvPicPr>
        <p:blipFill>
          <a:blip r:embed="rId3"/>
          <a:stretch>
            <a:fillRect/>
          </a:stretch>
        </p:blipFill>
        <p:spPr>
          <a:xfrm>
            <a:off x="1224643" y="1523540"/>
            <a:ext cx="4704015" cy="4013200"/>
          </a:xfrm>
          <a:prstGeom prst="rect">
            <a:avLst/>
          </a:prstGeom>
        </p:spPr>
      </p:pic>
      <p:sp>
        <p:nvSpPr>
          <p:cNvPr id="6" name="TextBox 5">
            <a:extLst>
              <a:ext uri="{FF2B5EF4-FFF2-40B4-BE49-F238E27FC236}">
                <a16:creationId xmlns:a16="http://schemas.microsoft.com/office/drawing/2014/main" id="{2A369C04-9BA6-6746-B259-C234847B95DB}"/>
              </a:ext>
            </a:extLst>
          </p:cNvPr>
          <p:cNvSpPr txBox="1"/>
          <p:nvPr/>
        </p:nvSpPr>
        <p:spPr>
          <a:xfrm>
            <a:off x="5928658" y="1484784"/>
            <a:ext cx="4487823" cy="6380208"/>
          </a:xfrm>
          <a:prstGeom prst="rect">
            <a:avLst/>
          </a:prstGeom>
          <a:noFill/>
        </p:spPr>
        <p:txBody>
          <a:bodyPr wrap="square" rtlCol="0">
            <a:spAutoFit/>
          </a:bodyPr>
          <a:lstStyle/>
          <a:p>
            <a:r>
              <a:rPr lang="en-GB" dirty="0"/>
              <a:t>The hot one encoding of a word is fed into the Sequence model</a:t>
            </a:r>
          </a:p>
          <a:p>
            <a:r>
              <a:rPr lang="en-GB" dirty="0"/>
              <a:t>(very long sequence of 0 &amp; 1 )</a:t>
            </a:r>
          </a:p>
          <a:p>
            <a:endParaRPr lang="en-GB" dirty="0"/>
          </a:p>
          <a:p>
            <a:r>
              <a:rPr lang="en-GB" dirty="0"/>
              <a:t>Vocabulary size can be 500 000</a:t>
            </a:r>
          </a:p>
          <a:p>
            <a:pPr>
              <a:lnSpc>
                <a:spcPct val="90000"/>
              </a:lnSpc>
              <a:spcBef>
                <a:spcPct val="0"/>
              </a:spcBef>
            </a:pPr>
            <a:r>
              <a:rPr lang="en-GB" dirty="0">
                <a:solidFill>
                  <a:schemeClr val="accent2">
                    <a:lumMod val="75000"/>
                  </a:schemeClr>
                </a:solidFill>
                <a:effectLst>
                  <a:outerShdw blurRad="38100" dist="38100" dir="2700000" algn="tl">
                    <a:srgbClr val="000000">
                      <a:alpha val="43137"/>
                    </a:srgbClr>
                  </a:outerShdw>
                </a:effectLst>
                <a:latin typeface="+mj-lt"/>
                <a:ea typeface="+mj-ea"/>
                <a:cs typeface="+mj-cs"/>
              </a:rPr>
              <a:t>(high-dimensional, sparse representation)</a:t>
            </a:r>
          </a:p>
          <a:p>
            <a:endParaRPr lang="en-GB" dirty="0"/>
          </a:p>
          <a:p>
            <a:r>
              <a:rPr lang="en-GB" dirty="0"/>
              <a:t>This representation does not encode any similarities </a:t>
            </a:r>
          </a:p>
          <a:p>
            <a:endParaRPr lang="en-GB" dirty="0"/>
          </a:p>
          <a:p>
            <a:pPr>
              <a:lnSpc>
                <a:spcPct val="90000"/>
              </a:lnSpc>
              <a:spcBef>
                <a:spcPct val="0"/>
              </a:spcBef>
            </a:pPr>
            <a:r>
              <a:rPr lang="en-GB" dirty="0">
                <a:solidFill>
                  <a:schemeClr val="accent2">
                    <a:lumMod val="75000"/>
                  </a:schemeClr>
                </a:solidFill>
                <a:effectLst>
                  <a:outerShdw blurRad="38100" dist="38100" dir="2700000" algn="tl">
                    <a:srgbClr val="000000">
                      <a:alpha val="43137"/>
                    </a:srgbClr>
                  </a:outerShdw>
                </a:effectLst>
                <a:latin typeface="+mj-lt"/>
                <a:ea typeface="+mj-ea"/>
                <a:cs typeface="+mj-cs"/>
              </a:rPr>
              <a:t>Word-embeddings:</a:t>
            </a:r>
          </a:p>
          <a:p>
            <a:pPr marL="285750" indent="-285750">
              <a:buFontTx/>
              <a:buChar char="-"/>
            </a:pPr>
            <a:r>
              <a:rPr lang="en-GB" dirty="0"/>
              <a:t>represent words in a low-dimensional , dense representation</a:t>
            </a:r>
          </a:p>
          <a:p>
            <a:pPr marL="285750" indent="-285750">
              <a:buFontTx/>
              <a:buChar char="-"/>
            </a:pPr>
            <a:r>
              <a:rPr lang="en-GB" dirty="0"/>
              <a:t>Words with similar meaning have similar representation</a:t>
            </a:r>
          </a:p>
          <a:p>
            <a:pPr marL="285750" indent="-285750">
              <a:buFontTx/>
              <a:buChar char="-"/>
            </a:pPr>
            <a:r>
              <a:rPr lang="en-GB" dirty="0"/>
              <a:t>are building blocks of Neural &amp; Deep Learning models</a:t>
            </a:r>
          </a:p>
          <a:p>
            <a:pPr marL="285750" indent="-285750">
              <a:buFontTx/>
              <a:buChar char="-"/>
            </a:pPr>
            <a:endParaRPr lang="en-GB" dirty="0"/>
          </a:p>
          <a:p>
            <a:endParaRPr lang="en-GB" dirty="0"/>
          </a:p>
          <a:p>
            <a:endParaRPr lang="en-GB" dirty="0"/>
          </a:p>
          <a:p>
            <a:endParaRPr lang="en-GB" dirty="0"/>
          </a:p>
          <a:p>
            <a:endParaRPr lang="en-GB" dirty="0"/>
          </a:p>
          <a:p>
            <a:endParaRPr lang="en-GB" dirty="0"/>
          </a:p>
        </p:txBody>
      </p:sp>
      <p:sp>
        <p:nvSpPr>
          <p:cNvPr id="3" name="Footer Placeholder 2">
            <a:extLst>
              <a:ext uri="{FF2B5EF4-FFF2-40B4-BE49-F238E27FC236}">
                <a16:creationId xmlns:a16="http://schemas.microsoft.com/office/drawing/2014/main" id="{159FCFBB-2ABA-4543-AB71-A8F71DA130EC}"/>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37309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EFD34-C316-004F-AEBD-82FA6570F726}"/>
              </a:ext>
            </a:extLst>
          </p:cNvPr>
          <p:cNvSpPr>
            <a:spLocks noGrp="1"/>
          </p:cNvSpPr>
          <p:nvPr>
            <p:ph type="title"/>
          </p:nvPr>
        </p:nvSpPr>
        <p:spPr/>
        <p:txBody>
          <a:bodyPr/>
          <a:lstStyle/>
          <a:p>
            <a:r>
              <a:rPr lang="en-GB" dirty="0"/>
              <a:t>Encoding Words while capturing similarity</a:t>
            </a:r>
          </a:p>
        </p:txBody>
      </p:sp>
      <p:sp>
        <p:nvSpPr>
          <p:cNvPr id="3" name="Text Placeholder 2">
            <a:extLst>
              <a:ext uri="{FF2B5EF4-FFF2-40B4-BE49-F238E27FC236}">
                <a16:creationId xmlns:a16="http://schemas.microsoft.com/office/drawing/2014/main" id="{7180E994-F88E-F14E-A62B-5D1294C2414F}"/>
              </a:ext>
            </a:extLst>
          </p:cNvPr>
          <p:cNvSpPr>
            <a:spLocks noGrp="1"/>
          </p:cNvSpPr>
          <p:nvPr>
            <p:ph type="body" idx="1"/>
          </p:nvPr>
        </p:nvSpPr>
        <p:spPr/>
        <p:txBody>
          <a:bodyPr/>
          <a:lstStyle/>
          <a:p>
            <a:endParaRPr lang="en-CA" dirty="0"/>
          </a:p>
          <a:p>
            <a:r>
              <a:rPr lang="en-GB" dirty="0"/>
              <a:t>Representing words as vectors</a:t>
            </a:r>
          </a:p>
        </p:txBody>
      </p:sp>
      <p:sp>
        <p:nvSpPr>
          <p:cNvPr id="4" name="Footer Placeholder 3">
            <a:extLst>
              <a:ext uri="{FF2B5EF4-FFF2-40B4-BE49-F238E27FC236}">
                <a16:creationId xmlns:a16="http://schemas.microsoft.com/office/drawing/2014/main" id="{8A4DE6E2-3DC5-9448-B83F-87E237281C6B}"/>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215424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4D81-9E2C-904A-B977-F66C0ACB4E7E}"/>
              </a:ext>
            </a:extLst>
          </p:cNvPr>
          <p:cNvSpPr>
            <a:spLocks noGrp="1"/>
          </p:cNvSpPr>
          <p:nvPr>
            <p:ph type="title"/>
          </p:nvPr>
        </p:nvSpPr>
        <p:spPr/>
        <p:txBody>
          <a:bodyPr/>
          <a:lstStyle/>
          <a:p>
            <a:r>
              <a:rPr lang="en-GB" dirty="0"/>
              <a:t>Word similarity</a:t>
            </a:r>
          </a:p>
        </p:txBody>
      </p:sp>
      <p:sp>
        <p:nvSpPr>
          <p:cNvPr id="3" name="Content Placeholder 2">
            <a:extLst>
              <a:ext uri="{FF2B5EF4-FFF2-40B4-BE49-F238E27FC236}">
                <a16:creationId xmlns:a16="http://schemas.microsoft.com/office/drawing/2014/main" id="{61A3D9C6-8273-CA45-987C-9D10F072A49E}"/>
              </a:ext>
            </a:extLst>
          </p:cNvPr>
          <p:cNvSpPr>
            <a:spLocks noGrp="1"/>
          </p:cNvSpPr>
          <p:nvPr>
            <p:ph idx="1"/>
          </p:nvPr>
        </p:nvSpPr>
        <p:spPr>
          <a:xfrm>
            <a:off x="838200" y="1563329"/>
            <a:ext cx="10515600" cy="4613634"/>
          </a:xfrm>
        </p:spPr>
        <p:txBody>
          <a:bodyPr>
            <a:normAutofit fontScale="92500" lnSpcReduction="10000"/>
          </a:bodyPr>
          <a:lstStyle/>
          <a:p>
            <a:r>
              <a:rPr lang="en-CA" dirty="0"/>
              <a:t>Words that occur in </a:t>
            </a:r>
            <a:r>
              <a:rPr lang="en-CA" i="1" dirty="0"/>
              <a:t>similar </a:t>
            </a:r>
            <a:r>
              <a:rPr lang="en-CA" b="1" i="1" dirty="0">
                <a:solidFill>
                  <a:srgbClr val="C00000"/>
                </a:solidFill>
              </a:rPr>
              <a:t>contexts </a:t>
            </a:r>
            <a:r>
              <a:rPr lang="en-CA" dirty="0"/>
              <a:t>tend to have </a:t>
            </a:r>
            <a:r>
              <a:rPr lang="en-CA" i="1" dirty="0"/>
              <a:t>similar meanings</a:t>
            </a:r>
            <a:r>
              <a:rPr lang="en-CA" dirty="0"/>
              <a:t>. </a:t>
            </a:r>
          </a:p>
          <a:p>
            <a:r>
              <a:rPr lang="en-CA" dirty="0"/>
              <a:t>Example synonyms (like </a:t>
            </a:r>
            <a:r>
              <a:rPr lang="en-CA" i="1" dirty="0"/>
              <a:t>oculist </a:t>
            </a:r>
            <a:r>
              <a:rPr lang="en-CA" dirty="0"/>
              <a:t>and </a:t>
            </a:r>
            <a:r>
              <a:rPr lang="en-CA" i="1" dirty="0"/>
              <a:t>eye-doctor</a:t>
            </a:r>
            <a:r>
              <a:rPr lang="en-CA" dirty="0"/>
              <a:t>) occur in the same ‘context’ …..near words like </a:t>
            </a:r>
            <a:r>
              <a:rPr lang="en-CA" i="1" dirty="0">
                <a:solidFill>
                  <a:schemeClr val="accent1"/>
                </a:solidFill>
              </a:rPr>
              <a:t>eye</a:t>
            </a:r>
            <a:r>
              <a:rPr lang="en-CA" i="1" dirty="0"/>
              <a:t> </a:t>
            </a:r>
            <a:r>
              <a:rPr lang="en-CA" dirty="0"/>
              <a:t>or </a:t>
            </a:r>
            <a:r>
              <a:rPr lang="en-CA" i="1" dirty="0">
                <a:solidFill>
                  <a:schemeClr val="accent1"/>
                </a:solidFill>
              </a:rPr>
              <a:t>examined </a:t>
            </a:r>
          </a:p>
          <a:p>
            <a:endParaRPr lang="en-CA" dirty="0">
              <a:solidFill>
                <a:schemeClr val="accent1"/>
              </a:solidFill>
            </a:endParaRPr>
          </a:p>
          <a:p>
            <a:r>
              <a:rPr lang="en-CA" u="sng" dirty="0"/>
              <a:t>Representations of the meaning of words (called embeddings ) </a:t>
            </a:r>
            <a:r>
              <a:rPr lang="en-CA" dirty="0"/>
              <a:t>can be learned directly from their distributions in texts “instead of creating representations by hand via feature engineering “</a:t>
            </a:r>
          </a:p>
          <a:p>
            <a:pPr marL="0" indent="0">
              <a:buNone/>
            </a:pPr>
            <a:endParaRPr lang="en-CA" dirty="0"/>
          </a:p>
          <a:p>
            <a:r>
              <a:rPr lang="en-CA" dirty="0"/>
              <a:t>Modelling word meaning should allow us to draw useful inferences that are useful in  </a:t>
            </a:r>
            <a:r>
              <a:rPr lang="en-CA" dirty="0">
                <a:solidFill>
                  <a:srgbClr val="C00000"/>
                </a:solidFill>
              </a:rPr>
              <a:t>meaning-related tasks like question-answering, summarization, detecting paraphrases or plagiarism, and dialogue. </a:t>
            </a:r>
          </a:p>
          <a:p>
            <a:pPr marL="0" indent="0">
              <a:buNone/>
            </a:pPr>
            <a:endParaRPr lang="en-CA" dirty="0">
              <a:solidFill>
                <a:srgbClr val="C00000"/>
              </a:solidFill>
            </a:endParaRPr>
          </a:p>
          <a:p>
            <a:endParaRPr lang="en-CA" dirty="0"/>
          </a:p>
          <a:p>
            <a:endParaRPr lang="en-CA" dirty="0"/>
          </a:p>
          <a:p>
            <a:endParaRPr lang="en-GB" dirty="0"/>
          </a:p>
        </p:txBody>
      </p:sp>
      <p:sp>
        <p:nvSpPr>
          <p:cNvPr id="4" name="Footer Placeholder 3">
            <a:extLst>
              <a:ext uri="{FF2B5EF4-FFF2-40B4-BE49-F238E27FC236}">
                <a16:creationId xmlns:a16="http://schemas.microsoft.com/office/drawing/2014/main" id="{CDC72416-1291-B043-A448-706DB344922A}"/>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562584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0C96-3074-A54E-A317-311D4791647A}"/>
              </a:ext>
            </a:extLst>
          </p:cNvPr>
          <p:cNvSpPr>
            <a:spLocks noGrp="1"/>
          </p:cNvSpPr>
          <p:nvPr>
            <p:ph type="title"/>
          </p:nvPr>
        </p:nvSpPr>
        <p:spPr/>
        <p:txBody>
          <a:bodyPr/>
          <a:lstStyle/>
          <a:p>
            <a:r>
              <a:rPr lang="en-GB" dirty="0"/>
              <a:t>Any one knows the meaning of ‘</a:t>
            </a:r>
            <a:r>
              <a:rPr lang="en-GB" dirty="0" err="1"/>
              <a:t>oncgchoi</a:t>
            </a:r>
            <a:r>
              <a:rPr lang="en-GB" dirty="0"/>
              <a:t>’?</a:t>
            </a:r>
          </a:p>
        </p:txBody>
      </p:sp>
      <p:sp>
        <p:nvSpPr>
          <p:cNvPr id="3" name="Content Placeholder 2">
            <a:extLst>
              <a:ext uri="{FF2B5EF4-FFF2-40B4-BE49-F238E27FC236}">
                <a16:creationId xmlns:a16="http://schemas.microsoft.com/office/drawing/2014/main" id="{CF8CD03C-C740-0F4F-926A-5E1486EE7FA2}"/>
              </a:ext>
            </a:extLst>
          </p:cNvPr>
          <p:cNvSpPr>
            <a:spLocks noGrp="1"/>
          </p:cNvSpPr>
          <p:nvPr>
            <p:ph idx="1"/>
          </p:nvPr>
        </p:nvSpPr>
        <p:spPr/>
        <p:txBody>
          <a:bodyPr/>
          <a:lstStyle/>
          <a:p>
            <a:pPr marL="0" indent="0">
              <a:buNone/>
            </a:pPr>
            <a:r>
              <a:rPr lang="en-CA" dirty="0"/>
              <a:t>You observe it appears in sentences/contexts like:</a:t>
            </a:r>
          </a:p>
          <a:p>
            <a:r>
              <a:rPr lang="en-CA" b="1" dirty="0" err="1"/>
              <a:t>Ongchoi</a:t>
            </a:r>
            <a:r>
              <a:rPr lang="en-CA" b="1" dirty="0"/>
              <a:t> </a:t>
            </a:r>
            <a:r>
              <a:rPr lang="en-CA" dirty="0"/>
              <a:t>is delicious sauteed with garlic </a:t>
            </a:r>
          </a:p>
          <a:p>
            <a:r>
              <a:rPr lang="en-CA" b="1" dirty="0" err="1"/>
              <a:t>Ongchoi</a:t>
            </a:r>
            <a:r>
              <a:rPr lang="en-CA" dirty="0"/>
              <a:t> is superb over rice.</a:t>
            </a:r>
          </a:p>
          <a:p>
            <a:r>
              <a:rPr lang="en-CA" dirty="0"/>
              <a:t>...</a:t>
            </a:r>
            <a:r>
              <a:rPr lang="en-CA" b="1" dirty="0" err="1"/>
              <a:t>ongchoi</a:t>
            </a:r>
            <a:r>
              <a:rPr lang="en-CA" dirty="0"/>
              <a:t> leaves with salty sauces... </a:t>
            </a:r>
          </a:p>
          <a:p>
            <a:endParaRPr lang="en-GB" dirty="0"/>
          </a:p>
        </p:txBody>
      </p:sp>
      <p:sp>
        <p:nvSpPr>
          <p:cNvPr id="4" name="Footer Placeholder 3">
            <a:extLst>
              <a:ext uri="{FF2B5EF4-FFF2-40B4-BE49-F238E27FC236}">
                <a16:creationId xmlns:a16="http://schemas.microsoft.com/office/drawing/2014/main" id="{2FA0E52D-F840-7C48-ACF5-3709BFA95177}"/>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12687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0C96-3074-A54E-A317-311D4791647A}"/>
              </a:ext>
            </a:extLst>
          </p:cNvPr>
          <p:cNvSpPr>
            <a:spLocks noGrp="1"/>
          </p:cNvSpPr>
          <p:nvPr>
            <p:ph type="title"/>
          </p:nvPr>
        </p:nvSpPr>
        <p:spPr/>
        <p:txBody>
          <a:bodyPr/>
          <a:lstStyle/>
          <a:p>
            <a:r>
              <a:rPr lang="en-GB" dirty="0"/>
              <a:t>Any one knows the meaning of ‘</a:t>
            </a:r>
            <a:r>
              <a:rPr lang="en-GB" dirty="0" err="1"/>
              <a:t>oncgchoi</a:t>
            </a:r>
            <a:r>
              <a:rPr lang="en-GB" dirty="0"/>
              <a:t>’?</a:t>
            </a:r>
          </a:p>
        </p:txBody>
      </p:sp>
      <p:sp>
        <p:nvSpPr>
          <p:cNvPr id="3" name="Content Placeholder 2">
            <a:extLst>
              <a:ext uri="{FF2B5EF4-FFF2-40B4-BE49-F238E27FC236}">
                <a16:creationId xmlns:a16="http://schemas.microsoft.com/office/drawing/2014/main" id="{CF8CD03C-C740-0F4F-926A-5E1486EE7FA2}"/>
              </a:ext>
            </a:extLst>
          </p:cNvPr>
          <p:cNvSpPr>
            <a:spLocks noGrp="1"/>
          </p:cNvSpPr>
          <p:nvPr>
            <p:ph idx="1"/>
          </p:nvPr>
        </p:nvSpPr>
        <p:spPr/>
        <p:txBody>
          <a:bodyPr>
            <a:normAutofit fontScale="92500" lnSpcReduction="10000"/>
          </a:bodyPr>
          <a:lstStyle/>
          <a:p>
            <a:pPr marL="0" indent="0">
              <a:buNone/>
            </a:pPr>
            <a:r>
              <a:rPr lang="en-CA" dirty="0"/>
              <a:t>You observe it appears in sentences/contexts like:</a:t>
            </a:r>
          </a:p>
          <a:p>
            <a:r>
              <a:rPr lang="en-CA" b="1" dirty="0" err="1"/>
              <a:t>Ongchoi</a:t>
            </a:r>
            <a:r>
              <a:rPr lang="en-CA" b="1" dirty="0"/>
              <a:t> </a:t>
            </a:r>
            <a:r>
              <a:rPr lang="en-CA" dirty="0"/>
              <a:t>is </a:t>
            </a:r>
            <a:r>
              <a:rPr lang="en-CA" dirty="0">
                <a:solidFill>
                  <a:schemeClr val="accent1"/>
                </a:solidFill>
              </a:rPr>
              <a:t>delicious sauteed with garlic </a:t>
            </a:r>
          </a:p>
          <a:p>
            <a:r>
              <a:rPr lang="en-CA" b="1" dirty="0" err="1"/>
              <a:t>Ongchoi</a:t>
            </a:r>
            <a:r>
              <a:rPr lang="en-CA" dirty="0"/>
              <a:t> is superb </a:t>
            </a:r>
            <a:r>
              <a:rPr lang="en-CA" dirty="0">
                <a:solidFill>
                  <a:schemeClr val="accent6">
                    <a:lumMod val="75000"/>
                  </a:schemeClr>
                </a:solidFill>
              </a:rPr>
              <a:t>over rice</a:t>
            </a:r>
            <a:r>
              <a:rPr lang="en-CA" dirty="0"/>
              <a:t>.</a:t>
            </a:r>
          </a:p>
          <a:p>
            <a:r>
              <a:rPr lang="en-CA" dirty="0"/>
              <a:t>...</a:t>
            </a:r>
            <a:r>
              <a:rPr lang="en-CA" b="1" dirty="0" err="1"/>
              <a:t>ongchoi</a:t>
            </a:r>
            <a:r>
              <a:rPr lang="en-CA" dirty="0"/>
              <a:t> </a:t>
            </a:r>
            <a:r>
              <a:rPr lang="en-CA" dirty="0">
                <a:solidFill>
                  <a:schemeClr val="accent2">
                    <a:lumMod val="75000"/>
                  </a:schemeClr>
                </a:solidFill>
              </a:rPr>
              <a:t>leaves </a:t>
            </a:r>
            <a:r>
              <a:rPr lang="en-CA" dirty="0"/>
              <a:t>with </a:t>
            </a:r>
            <a:r>
              <a:rPr lang="en-CA" dirty="0">
                <a:solidFill>
                  <a:srgbClr val="C00000"/>
                </a:solidFill>
              </a:rPr>
              <a:t>salty</a:t>
            </a:r>
            <a:r>
              <a:rPr lang="en-CA" dirty="0"/>
              <a:t> sauces... </a:t>
            </a:r>
          </a:p>
          <a:p>
            <a:endParaRPr lang="en-CA" dirty="0"/>
          </a:p>
          <a:p>
            <a:pPr marL="0" indent="0">
              <a:buNone/>
            </a:pPr>
            <a:r>
              <a:rPr lang="en-GB" dirty="0"/>
              <a:t>Context words appear in text like:</a:t>
            </a:r>
          </a:p>
          <a:p>
            <a:r>
              <a:rPr lang="en-CA" dirty="0"/>
              <a:t>...spinach </a:t>
            </a:r>
            <a:r>
              <a:rPr lang="en-CA" dirty="0">
                <a:solidFill>
                  <a:schemeClr val="accent1"/>
                </a:solidFill>
              </a:rPr>
              <a:t>sauteed with garlic </a:t>
            </a:r>
            <a:r>
              <a:rPr lang="en-CA" dirty="0">
                <a:solidFill>
                  <a:schemeClr val="accent6">
                    <a:lumMod val="75000"/>
                  </a:schemeClr>
                </a:solidFill>
              </a:rPr>
              <a:t>over rice</a:t>
            </a:r>
            <a:r>
              <a:rPr lang="en-CA" dirty="0"/>
              <a:t>... </a:t>
            </a:r>
          </a:p>
          <a:p>
            <a:r>
              <a:rPr lang="en-CA" dirty="0"/>
              <a:t>...chard stems and </a:t>
            </a:r>
            <a:r>
              <a:rPr lang="en-CA" dirty="0">
                <a:solidFill>
                  <a:schemeClr val="accent2">
                    <a:lumMod val="75000"/>
                  </a:schemeClr>
                </a:solidFill>
              </a:rPr>
              <a:t>leaves </a:t>
            </a:r>
            <a:r>
              <a:rPr lang="en-CA" dirty="0"/>
              <a:t>are delicious... </a:t>
            </a:r>
          </a:p>
          <a:p>
            <a:r>
              <a:rPr lang="en-CA" dirty="0"/>
              <a:t>...collard greens and other </a:t>
            </a:r>
            <a:r>
              <a:rPr lang="en-CA" dirty="0">
                <a:solidFill>
                  <a:srgbClr val="C00000"/>
                </a:solidFill>
              </a:rPr>
              <a:t>salty</a:t>
            </a:r>
            <a:r>
              <a:rPr lang="en-CA" dirty="0"/>
              <a:t> leafy greens</a:t>
            </a:r>
            <a:br>
              <a:rPr lang="en-CA" dirty="0"/>
            </a:br>
            <a:endParaRPr lang="en-CA" dirty="0"/>
          </a:p>
          <a:p>
            <a:pPr marL="0" indent="0">
              <a:buNone/>
            </a:pPr>
            <a:endParaRPr lang="en-CA" dirty="0"/>
          </a:p>
          <a:p>
            <a:pPr marL="0" indent="0">
              <a:buNone/>
            </a:pPr>
            <a:endParaRPr lang="en-GB" dirty="0"/>
          </a:p>
        </p:txBody>
      </p:sp>
      <p:sp>
        <p:nvSpPr>
          <p:cNvPr id="4" name="Footer Placeholder 3">
            <a:extLst>
              <a:ext uri="{FF2B5EF4-FFF2-40B4-BE49-F238E27FC236}">
                <a16:creationId xmlns:a16="http://schemas.microsoft.com/office/drawing/2014/main" id="{2FA0E52D-F840-7C48-ACF5-3709BFA95177}"/>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586061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DD443-01A7-6A46-B96C-5B8EB4D37213}"/>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Recap :Text representation (bag of words)</a:t>
            </a:r>
          </a:p>
        </p:txBody>
      </p:sp>
      <p:sp>
        <p:nvSpPr>
          <p:cNvPr id="3" name="Content Placeholder 2">
            <a:extLst>
              <a:ext uri="{FF2B5EF4-FFF2-40B4-BE49-F238E27FC236}">
                <a16:creationId xmlns:a16="http://schemas.microsoft.com/office/drawing/2014/main" id="{F8BAE2D3-53DA-A145-9D37-E9DC7E102056}"/>
              </a:ext>
            </a:extLst>
          </p:cNvPr>
          <p:cNvSpPr>
            <a:spLocks noGrp="1"/>
          </p:cNvSpPr>
          <p:nvPr>
            <p:ph idx="1"/>
          </p:nvPr>
        </p:nvSpPr>
        <p:spPr/>
        <p:txBody>
          <a:bodyPr>
            <a:normAutofit fontScale="92500" lnSpcReduction="10000"/>
          </a:bodyPr>
          <a:lstStyle/>
          <a:p>
            <a:r>
              <a:rPr lang="en-CA" dirty="0"/>
              <a:t>Most simple but effective and commonly used ways to represent text for machine learning is using the </a:t>
            </a:r>
            <a:r>
              <a:rPr lang="en-CA" b="1" i="1" dirty="0"/>
              <a:t>bag-of-words </a:t>
            </a:r>
            <a:r>
              <a:rPr lang="en-CA" dirty="0"/>
              <a:t>representation.</a:t>
            </a:r>
          </a:p>
          <a:p>
            <a:endParaRPr lang="en-CA" dirty="0"/>
          </a:p>
          <a:p>
            <a:r>
              <a:rPr lang="en-US" altLang="en-US" dirty="0"/>
              <a:t>Each document is represented as a vector. ( Vector space model)</a:t>
            </a:r>
          </a:p>
          <a:p>
            <a:endParaRPr lang="en-US" altLang="en-US" dirty="0"/>
          </a:p>
          <a:p>
            <a:r>
              <a:rPr lang="en-US" dirty="0"/>
              <a:t>One dimension for every unique term in space</a:t>
            </a:r>
          </a:p>
          <a:p>
            <a:pPr marL="0" indent="0">
              <a:buNone/>
            </a:pPr>
            <a:endParaRPr lang="en-CA" dirty="0"/>
          </a:p>
          <a:p>
            <a:r>
              <a:rPr lang="en-CA" dirty="0"/>
              <a:t>Discards most of the structure of the input text, like chapters, paragraphs, sentences, and formatting, and only count </a:t>
            </a:r>
            <a:r>
              <a:rPr lang="en-CA" b="1" i="1" dirty="0">
                <a:solidFill>
                  <a:schemeClr val="accent1"/>
                </a:solidFill>
              </a:rPr>
              <a:t>how often each word appears in each text </a:t>
            </a:r>
          </a:p>
          <a:p>
            <a:endParaRPr lang="en-CA" b="1" dirty="0">
              <a:solidFill>
                <a:schemeClr val="accent1"/>
              </a:solidFill>
            </a:endParaRPr>
          </a:p>
          <a:p>
            <a:endParaRPr lang="en-US" dirty="0"/>
          </a:p>
        </p:txBody>
      </p:sp>
      <p:sp>
        <p:nvSpPr>
          <p:cNvPr id="4" name="Footer Placeholder 3">
            <a:extLst>
              <a:ext uri="{FF2B5EF4-FFF2-40B4-BE49-F238E27FC236}">
                <a16:creationId xmlns:a16="http://schemas.microsoft.com/office/drawing/2014/main" id="{C0B8281B-B051-994B-B551-C637503E3DCE}"/>
              </a:ext>
            </a:extLst>
          </p:cNvPr>
          <p:cNvSpPr>
            <a:spLocks noGrp="1"/>
          </p:cNvSpPr>
          <p:nvPr>
            <p:ph type="ftr" sz="quarter" idx="11"/>
          </p:nvPr>
        </p:nvSpPr>
        <p:spPr/>
        <p:txBody>
          <a:bodyPr/>
          <a:lstStyle/>
          <a:p>
            <a:r>
              <a:rPr lang="en-CA"/>
              <a:t>Applied Text Analytics F20/F21AA </a:t>
            </a:r>
            <a:endParaRPr lang="en-US"/>
          </a:p>
        </p:txBody>
      </p:sp>
    </p:spTree>
    <p:extLst>
      <p:ext uri="{BB962C8B-B14F-4D97-AF65-F5344CB8AC3E}">
        <p14:creationId xmlns:p14="http://schemas.microsoft.com/office/powerpoint/2010/main" val="982292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00C96-3074-A54E-A317-311D4791647A}"/>
              </a:ext>
            </a:extLst>
          </p:cNvPr>
          <p:cNvSpPr>
            <a:spLocks noGrp="1"/>
          </p:cNvSpPr>
          <p:nvPr>
            <p:ph type="title"/>
          </p:nvPr>
        </p:nvSpPr>
        <p:spPr/>
        <p:txBody>
          <a:bodyPr/>
          <a:lstStyle/>
          <a:p>
            <a:r>
              <a:rPr lang="en-GB" dirty="0"/>
              <a:t>Any one knows the meaning of ‘</a:t>
            </a:r>
            <a:r>
              <a:rPr lang="en-GB" dirty="0" err="1"/>
              <a:t>oncgchoi</a:t>
            </a:r>
            <a:r>
              <a:rPr lang="en-GB" dirty="0"/>
              <a:t>’?</a:t>
            </a:r>
          </a:p>
        </p:txBody>
      </p:sp>
      <p:sp>
        <p:nvSpPr>
          <p:cNvPr id="3" name="Content Placeholder 2">
            <a:extLst>
              <a:ext uri="{FF2B5EF4-FFF2-40B4-BE49-F238E27FC236}">
                <a16:creationId xmlns:a16="http://schemas.microsoft.com/office/drawing/2014/main" id="{CF8CD03C-C740-0F4F-926A-5E1486EE7FA2}"/>
              </a:ext>
            </a:extLst>
          </p:cNvPr>
          <p:cNvSpPr>
            <a:spLocks noGrp="1"/>
          </p:cNvSpPr>
          <p:nvPr>
            <p:ph idx="1"/>
          </p:nvPr>
        </p:nvSpPr>
        <p:spPr/>
        <p:txBody>
          <a:bodyPr/>
          <a:lstStyle/>
          <a:p>
            <a:pPr marL="0" indent="0" algn="ctr">
              <a:buNone/>
            </a:pPr>
            <a:endParaRPr lang="en-CA" sz="4400" dirty="0"/>
          </a:p>
          <a:p>
            <a:pPr marL="0" indent="0" algn="ctr">
              <a:buNone/>
            </a:pPr>
            <a:r>
              <a:rPr lang="en-CA" sz="4400" dirty="0">
                <a:solidFill>
                  <a:schemeClr val="accent1">
                    <a:lumMod val="75000"/>
                  </a:schemeClr>
                </a:solidFill>
              </a:rPr>
              <a:t>words that occur in very similar distributions (i.e. occur together with very similar words) are likely to have the same meaning. </a:t>
            </a:r>
          </a:p>
          <a:p>
            <a:endParaRPr lang="en-GB" dirty="0"/>
          </a:p>
        </p:txBody>
      </p:sp>
      <p:sp>
        <p:nvSpPr>
          <p:cNvPr id="4" name="Footer Placeholder 3">
            <a:extLst>
              <a:ext uri="{FF2B5EF4-FFF2-40B4-BE49-F238E27FC236}">
                <a16:creationId xmlns:a16="http://schemas.microsoft.com/office/drawing/2014/main" id="{2FA0E52D-F840-7C48-ACF5-3709BFA95177}"/>
              </a:ext>
            </a:extLst>
          </p:cNvPr>
          <p:cNvSpPr>
            <a:spLocks noGrp="1"/>
          </p:cNvSpPr>
          <p:nvPr>
            <p:ph type="ftr" sz="quarter" idx="11"/>
          </p:nvPr>
        </p:nvSpPr>
        <p:spPr/>
        <p:txBody>
          <a:bodyPr/>
          <a:lstStyle/>
          <a:p>
            <a:r>
              <a:rPr lang="en-US"/>
              <a:t>Applied Text Analytics F20/F21AA </a:t>
            </a:r>
          </a:p>
        </p:txBody>
      </p:sp>
      <p:sp>
        <p:nvSpPr>
          <p:cNvPr id="5" name="TextBox 4">
            <a:extLst>
              <a:ext uri="{FF2B5EF4-FFF2-40B4-BE49-F238E27FC236}">
                <a16:creationId xmlns:a16="http://schemas.microsoft.com/office/drawing/2014/main" id="{6BD7E1C6-F36A-CDEA-EB7B-97338915B36E}"/>
              </a:ext>
            </a:extLst>
          </p:cNvPr>
          <p:cNvSpPr txBox="1"/>
          <p:nvPr/>
        </p:nvSpPr>
        <p:spPr>
          <a:xfrm>
            <a:off x="441567" y="4871804"/>
            <a:ext cx="11308865" cy="1149097"/>
          </a:xfrm>
          <a:prstGeom prst="rect">
            <a:avLst/>
          </a:prstGeom>
          <a:noFill/>
        </p:spPr>
        <p:txBody>
          <a:bodyPr wrap="none" rtlCol="0">
            <a:spAutoFit/>
          </a:bodyPr>
          <a:lstStyle/>
          <a:p>
            <a:pPr lvl="1"/>
            <a:r>
              <a:rPr lang="en-US" sz="2800" dirty="0" err="1"/>
              <a:t>Ongchoi</a:t>
            </a:r>
            <a:r>
              <a:rPr lang="en-US" sz="2800" dirty="0"/>
              <a:t> is a leafy green like spinach, chard, or collard greens</a:t>
            </a:r>
          </a:p>
          <a:p>
            <a:pPr lvl="2"/>
            <a:r>
              <a:rPr lang="en-US" sz="2267" dirty="0"/>
              <a:t>We could conclude this based on on words like "leaves" and "delicious" and "sauteed" </a:t>
            </a:r>
          </a:p>
          <a:p>
            <a:pPr lvl="2"/>
            <a:endParaRPr lang="en-AE" dirty="0"/>
          </a:p>
        </p:txBody>
      </p:sp>
    </p:spTree>
    <p:extLst>
      <p:ext uri="{BB962C8B-B14F-4D97-AF65-F5344CB8AC3E}">
        <p14:creationId xmlns:p14="http://schemas.microsoft.com/office/powerpoint/2010/main" val="210042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C91DA-9E8A-2C47-89A9-6E9D7C9FE99F}"/>
              </a:ext>
            </a:extLst>
          </p:cNvPr>
          <p:cNvSpPr>
            <a:spLocks noGrp="1"/>
          </p:cNvSpPr>
          <p:nvPr>
            <p:ph type="title"/>
          </p:nvPr>
        </p:nvSpPr>
        <p:spPr/>
        <p:txBody>
          <a:bodyPr/>
          <a:lstStyle/>
          <a:p>
            <a:r>
              <a:rPr lang="en-GB" dirty="0"/>
              <a:t>Vector Semantics</a:t>
            </a:r>
          </a:p>
        </p:txBody>
      </p:sp>
      <p:sp>
        <p:nvSpPr>
          <p:cNvPr id="4" name="Footer Placeholder 3">
            <a:extLst>
              <a:ext uri="{FF2B5EF4-FFF2-40B4-BE49-F238E27FC236}">
                <a16:creationId xmlns:a16="http://schemas.microsoft.com/office/drawing/2014/main" id="{D377014E-3C21-AF4A-B3E6-6B1F8B1629AF}"/>
              </a:ext>
            </a:extLst>
          </p:cNvPr>
          <p:cNvSpPr>
            <a:spLocks noGrp="1"/>
          </p:cNvSpPr>
          <p:nvPr>
            <p:ph type="ftr" sz="quarter" idx="11"/>
          </p:nvPr>
        </p:nvSpPr>
        <p:spPr/>
        <p:txBody>
          <a:bodyPr/>
          <a:lstStyle/>
          <a:p>
            <a:r>
              <a:rPr lang="en-US"/>
              <a:t>Applied Text Analytics F20/F21AA </a:t>
            </a:r>
          </a:p>
        </p:txBody>
      </p:sp>
      <p:pic>
        <p:nvPicPr>
          <p:cNvPr id="9" name="Content Placeholder 8">
            <a:extLst>
              <a:ext uri="{FF2B5EF4-FFF2-40B4-BE49-F238E27FC236}">
                <a16:creationId xmlns:a16="http://schemas.microsoft.com/office/drawing/2014/main" id="{03CC1D02-8F9E-7147-9706-FE09B0A0A9CC}"/>
              </a:ext>
            </a:extLst>
          </p:cNvPr>
          <p:cNvPicPr>
            <a:picLocks noGrp="1" noChangeAspect="1"/>
          </p:cNvPicPr>
          <p:nvPr>
            <p:ph idx="1"/>
          </p:nvPr>
        </p:nvPicPr>
        <p:blipFill>
          <a:blip r:embed="rId3"/>
          <a:stretch>
            <a:fillRect/>
          </a:stretch>
        </p:blipFill>
        <p:spPr>
          <a:xfrm>
            <a:off x="1563329" y="1828799"/>
            <a:ext cx="7728155" cy="4380271"/>
          </a:xfrm>
          <a:prstGeom prst="rect">
            <a:avLst/>
          </a:prstGeom>
        </p:spPr>
      </p:pic>
    </p:spTree>
    <p:extLst>
      <p:ext uri="{BB962C8B-B14F-4D97-AF65-F5344CB8AC3E}">
        <p14:creationId xmlns:p14="http://schemas.microsoft.com/office/powerpoint/2010/main" val="3943919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Words as vectors: Term-Context matrix ( term-term matrix – word-word matrix)</a:t>
            </a:r>
          </a:p>
        </p:txBody>
      </p:sp>
      <p:sp>
        <p:nvSpPr>
          <p:cNvPr id="3" name="Content Placeholder 2"/>
          <p:cNvSpPr>
            <a:spLocks noGrp="1"/>
          </p:cNvSpPr>
          <p:nvPr>
            <p:ph idx="1"/>
          </p:nvPr>
        </p:nvSpPr>
        <p:spPr>
          <a:xfrm>
            <a:off x="406400" y="1803400"/>
            <a:ext cx="11582400" cy="4445000"/>
          </a:xfrm>
        </p:spPr>
        <p:txBody>
          <a:bodyPr/>
          <a:lstStyle/>
          <a:p>
            <a:r>
              <a:rPr lang="en-US" sz="3733" dirty="0"/>
              <a:t>Instead of using entire documents, use smaller contexts</a:t>
            </a:r>
          </a:p>
          <a:p>
            <a:pPr lvl="1"/>
            <a:r>
              <a:rPr lang="en-US" sz="3200" dirty="0"/>
              <a:t>Paragraph</a:t>
            </a:r>
          </a:p>
          <a:p>
            <a:pPr lvl="1"/>
            <a:r>
              <a:rPr lang="en-US" sz="3200" dirty="0"/>
              <a:t>Window of 10 words</a:t>
            </a:r>
          </a:p>
          <a:p>
            <a:pPr lvl="1"/>
            <a:endParaRPr lang="en-US" sz="3200" dirty="0"/>
          </a:p>
          <a:p>
            <a:r>
              <a:rPr lang="en-US" sz="3733" dirty="0"/>
              <a:t>A word is now defined by a vector over counts of context words</a:t>
            </a:r>
          </a:p>
        </p:txBody>
      </p:sp>
      <p:sp>
        <p:nvSpPr>
          <p:cNvPr id="5" name="Footer Placeholder 4">
            <a:extLst>
              <a:ext uri="{FF2B5EF4-FFF2-40B4-BE49-F238E27FC236}">
                <a16:creationId xmlns:a16="http://schemas.microsoft.com/office/drawing/2014/main" id="{47DC540F-D26F-7641-B940-131F2BC26464}"/>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85203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3EFF0-FA2B-BC41-8725-D64EF59E5EF0}"/>
              </a:ext>
            </a:extLst>
          </p:cNvPr>
          <p:cNvSpPr>
            <a:spLocks noGrp="1"/>
          </p:cNvSpPr>
          <p:nvPr>
            <p:ph type="title"/>
          </p:nvPr>
        </p:nvSpPr>
        <p:spPr/>
        <p:txBody>
          <a:bodyPr>
            <a:normAutofit/>
          </a:bodyPr>
          <a:lstStyle/>
          <a:p>
            <a:r>
              <a:rPr lang="en-GB" sz="4000" dirty="0">
                <a:solidFill>
                  <a:schemeClr val="accent2">
                    <a:lumMod val="75000"/>
                  </a:schemeClr>
                </a:solidFill>
                <a:effectLst>
                  <a:outerShdw blurRad="38100" dist="38100" dir="2700000" algn="tl">
                    <a:srgbClr val="000000">
                      <a:alpha val="43137"/>
                    </a:srgbClr>
                  </a:outerShdw>
                </a:effectLst>
              </a:rPr>
              <a:t>Example p. 9 (Ch 6*)</a:t>
            </a:r>
          </a:p>
        </p:txBody>
      </p:sp>
      <p:sp>
        <p:nvSpPr>
          <p:cNvPr id="3" name="Content Placeholder 2">
            <a:extLst>
              <a:ext uri="{FF2B5EF4-FFF2-40B4-BE49-F238E27FC236}">
                <a16:creationId xmlns:a16="http://schemas.microsoft.com/office/drawing/2014/main" id="{E3563ED8-3C3D-2446-84AD-B93A63FAA335}"/>
              </a:ext>
            </a:extLst>
          </p:cNvPr>
          <p:cNvSpPr>
            <a:spLocks noGrp="1"/>
          </p:cNvSpPr>
          <p:nvPr>
            <p:ph idx="1"/>
          </p:nvPr>
        </p:nvSpPr>
        <p:spPr>
          <a:xfrm>
            <a:off x="838200" y="1548581"/>
            <a:ext cx="10515600" cy="4628382"/>
          </a:xfrm>
        </p:spPr>
        <p:txBody>
          <a:bodyPr/>
          <a:lstStyle/>
          <a:p>
            <a:r>
              <a:rPr lang="en-CA" dirty="0"/>
              <a:t>matrix is of dimensionality |</a:t>
            </a:r>
            <a:r>
              <a:rPr lang="en-CA" i="1" dirty="0"/>
              <a:t>V </a:t>
            </a:r>
            <a:r>
              <a:rPr lang="en-CA" dirty="0"/>
              <a:t>| × |</a:t>
            </a:r>
            <a:r>
              <a:rPr lang="en-CA" i="1" dirty="0"/>
              <a:t>V </a:t>
            </a:r>
            <a:r>
              <a:rPr lang="en-CA" dirty="0"/>
              <a:t>| and each cell records the number of times the row (target) word and the column (context) word co-occur in some context in some training corpus. </a:t>
            </a:r>
          </a:p>
          <a:p>
            <a:r>
              <a:rPr lang="en-CA" dirty="0"/>
              <a:t>Here context= 4 words to the left and 4 words to the right</a:t>
            </a:r>
          </a:p>
          <a:p>
            <a:r>
              <a:rPr lang="en-CA" dirty="0"/>
              <a:t>Example of window around target word (Wikipedia corpus) :</a:t>
            </a:r>
          </a:p>
          <a:p>
            <a:pPr marL="0" indent="0">
              <a:buNone/>
            </a:pPr>
            <a:r>
              <a:rPr lang="en-CA" dirty="0"/>
              <a:t> </a:t>
            </a:r>
          </a:p>
          <a:p>
            <a:endParaRPr lang="en-CA" dirty="0"/>
          </a:p>
          <a:p>
            <a:pPr marL="0" indent="0">
              <a:buNone/>
            </a:pPr>
            <a:endParaRPr lang="en-CA" dirty="0"/>
          </a:p>
          <a:p>
            <a:endParaRPr lang="en-CA" dirty="0"/>
          </a:p>
          <a:p>
            <a:endParaRPr lang="en-GB" dirty="0"/>
          </a:p>
        </p:txBody>
      </p:sp>
      <p:sp>
        <p:nvSpPr>
          <p:cNvPr id="4" name="Footer Placeholder 3">
            <a:extLst>
              <a:ext uri="{FF2B5EF4-FFF2-40B4-BE49-F238E27FC236}">
                <a16:creationId xmlns:a16="http://schemas.microsoft.com/office/drawing/2014/main" id="{633212F5-00BA-084E-A0B1-FCD498628627}"/>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B78F629C-E5ED-9C41-8247-2AF9051E67B3}"/>
              </a:ext>
            </a:extLst>
          </p:cNvPr>
          <p:cNvPicPr>
            <a:picLocks noChangeAspect="1"/>
          </p:cNvPicPr>
          <p:nvPr/>
        </p:nvPicPr>
        <p:blipFill>
          <a:blip r:embed="rId2"/>
          <a:stretch>
            <a:fillRect/>
          </a:stretch>
        </p:blipFill>
        <p:spPr>
          <a:xfrm>
            <a:off x="1413387" y="3998911"/>
            <a:ext cx="8568813" cy="1325563"/>
          </a:xfrm>
          <a:prstGeom prst="rect">
            <a:avLst/>
          </a:prstGeom>
        </p:spPr>
      </p:pic>
      <p:sp>
        <p:nvSpPr>
          <p:cNvPr id="7" name="TextBox 6">
            <a:extLst>
              <a:ext uri="{FF2B5EF4-FFF2-40B4-BE49-F238E27FC236}">
                <a16:creationId xmlns:a16="http://schemas.microsoft.com/office/drawing/2014/main" id="{E409EC65-7341-A642-BA37-7CDF0A0063F1}"/>
              </a:ext>
            </a:extLst>
          </p:cNvPr>
          <p:cNvSpPr txBox="1"/>
          <p:nvPr/>
        </p:nvSpPr>
        <p:spPr>
          <a:xfrm>
            <a:off x="468630" y="5620325"/>
            <a:ext cx="10026014" cy="646331"/>
          </a:xfrm>
          <a:prstGeom prst="rect">
            <a:avLst/>
          </a:prstGeom>
          <a:noFill/>
        </p:spPr>
        <p:txBody>
          <a:bodyPr wrap="none" rtlCol="0">
            <a:spAutoFit/>
          </a:bodyPr>
          <a:lstStyle/>
          <a:p>
            <a:r>
              <a:rPr lang="en-GB" dirty="0"/>
              <a:t>*Chapter 6: </a:t>
            </a:r>
            <a:r>
              <a:rPr lang="en-GB" dirty="0">
                <a:hlinkClick r:id="rId3"/>
              </a:rPr>
              <a:t>Vector Semantics and Embeddings </a:t>
            </a:r>
            <a:r>
              <a:rPr lang="en-GB" dirty="0"/>
              <a:t>, Speech and Language Processing, </a:t>
            </a:r>
            <a:r>
              <a:rPr lang="en-GB" dirty="0" err="1"/>
              <a:t>Jurafsky&amp;Martin</a:t>
            </a:r>
            <a:r>
              <a:rPr lang="en-GB" dirty="0"/>
              <a:t>, 2020 </a:t>
            </a:r>
          </a:p>
          <a:p>
            <a:endParaRPr lang="en-GB" dirty="0"/>
          </a:p>
        </p:txBody>
      </p:sp>
    </p:spTree>
    <p:extLst>
      <p:ext uri="{BB962C8B-B14F-4D97-AF65-F5344CB8AC3E}">
        <p14:creationId xmlns:p14="http://schemas.microsoft.com/office/powerpoint/2010/main" val="417449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A253-73C3-A04E-9118-3BF741F967B4}"/>
              </a:ext>
            </a:extLst>
          </p:cNvPr>
          <p:cNvSpPr>
            <a:spLocks noGrp="1"/>
          </p:cNvSpPr>
          <p:nvPr>
            <p:ph type="title"/>
          </p:nvPr>
        </p:nvSpPr>
        <p:spPr/>
        <p:txBody>
          <a:bodyPr/>
          <a:lstStyle/>
          <a:p>
            <a:r>
              <a:rPr lang="en-GB" dirty="0"/>
              <a:t>Co-occurrence vector</a:t>
            </a:r>
          </a:p>
        </p:txBody>
      </p:sp>
      <p:pic>
        <p:nvPicPr>
          <p:cNvPr id="6" name="Content Placeholder 5">
            <a:extLst>
              <a:ext uri="{FF2B5EF4-FFF2-40B4-BE49-F238E27FC236}">
                <a16:creationId xmlns:a16="http://schemas.microsoft.com/office/drawing/2014/main" id="{534FD05F-AB84-5A49-B72A-E1FD6526B696}"/>
              </a:ext>
            </a:extLst>
          </p:cNvPr>
          <p:cNvPicPr>
            <a:picLocks noGrp="1" noChangeAspect="1"/>
          </p:cNvPicPr>
          <p:nvPr>
            <p:ph idx="1"/>
          </p:nvPr>
        </p:nvPicPr>
        <p:blipFill>
          <a:blip r:embed="rId3"/>
          <a:stretch>
            <a:fillRect/>
          </a:stretch>
        </p:blipFill>
        <p:spPr>
          <a:xfrm>
            <a:off x="1017639" y="2629796"/>
            <a:ext cx="9483213" cy="2787445"/>
          </a:xfrm>
          <a:prstGeom prst="rect">
            <a:avLst/>
          </a:prstGeom>
        </p:spPr>
      </p:pic>
      <p:sp>
        <p:nvSpPr>
          <p:cNvPr id="4" name="Footer Placeholder 3">
            <a:extLst>
              <a:ext uri="{FF2B5EF4-FFF2-40B4-BE49-F238E27FC236}">
                <a16:creationId xmlns:a16="http://schemas.microsoft.com/office/drawing/2014/main" id="{2B8220B8-B836-3C44-8015-18D17F8DB60C}"/>
              </a:ext>
            </a:extLst>
          </p:cNvPr>
          <p:cNvSpPr>
            <a:spLocks noGrp="1"/>
          </p:cNvSpPr>
          <p:nvPr>
            <p:ph type="ftr" sz="quarter" idx="11"/>
          </p:nvPr>
        </p:nvSpPr>
        <p:spPr/>
        <p:txBody>
          <a:bodyPr/>
          <a:lstStyle/>
          <a:p>
            <a:r>
              <a:rPr lang="en-US"/>
              <a:t>Applied Text Analytics F20/F21AA </a:t>
            </a:r>
          </a:p>
        </p:txBody>
      </p:sp>
      <p:sp>
        <p:nvSpPr>
          <p:cNvPr id="7" name="Rectangle 6">
            <a:extLst>
              <a:ext uri="{FF2B5EF4-FFF2-40B4-BE49-F238E27FC236}">
                <a16:creationId xmlns:a16="http://schemas.microsoft.com/office/drawing/2014/main" id="{C8E742C2-5D34-3A47-BEC1-AF579A7A21EF}"/>
              </a:ext>
            </a:extLst>
          </p:cNvPr>
          <p:cNvSpPr/>
          <p:nvPr/>
        </p:nvSpPr>
        <p:spPr>
          <a:xfrm>
            <a:off x="1017639" y="1843013"/>
            <a:ext cx="9999406" cy="523220"/>
          </a:xfrm>
          <a:prstGeom prst="rect">
            <a:avLst/>
          </a:prstGeom>
        </p:spPr>
        <p:txBody>
          <a:bodyPr wrap="square">
            <a:spAutoFit/>
          </a:bodyPr>
          <a:lstStyle/>
          <a:p>
            <a:r>
              <a:rPr lang="en-US" sz="2800" dirty="0"/>
              <a:t>Two </a:t>
            </a:r>
            <a:r>
              <a:rPr lang="en-US" sz="2800" b="1" dirty="0"/>
              <a:t>words</a:t>
            </a:r>
            <a:r>
              <a:rPr lang="en-US" sz="2800" dirty="0"/>
              <a:t> are similar in meaning if their context vectors are similar</a:t>
            </a:r>
          </a:p>
        </p:txBody>
      </p:sp>
      <p:sp>
        <p:nvSpPr>
          <p:cNvPr id="8" name="TextBox 7">
            <a:extLst>
              <a:ext uri="{FF2B5EF4-FFF2-40B4-BE49-F238E27FC236}">
                <a16:creationId xmlns:a16="http://schemas.microsoft.com/office/drawing/2014/main" id="{F8C0BF06-53D4-1244-85A1-13A435F529CF}"/>
              </a:ext>
            </a:extLst>
          </p:cNvPr>
          <p:cNvSpPr txBox="1"/>
          <p:nvPr/>
        </p:nvSpPr>
        <p:spPr>
          <a:xfrm>
            <a:off x="1651819" y="5680805"/>
            <a:ext cx="7273210" cy="369332"/>
          </a:xfrm>
          <a:prstGeom prst="rect">
            <a:avLst/>
          </a:prstGeom>
          <a:noFill/>
        </p:spPr>
        <p:txBody>
          <a:bodyPr wrap="none" rtlCol="0">
            <a:spAutoFit/>
          </a:bodyPr>
          <a:lstStyle/>
          <a:p>
            <a:r>
              <a:rPr lang="en-CA" dirty="0"/>
              <a:t>Note: the real vector has vastly more dimensions and thus be much sparser. </a:t>
            </a:r>
          </a:p>
        </p:txBody>
      </p:sp>
    </p:spTree>
    <p:extLst>
      <p:ext uri="{BB962C8B-B14F-4D97-AF65-F5344CB8AC3E}">
        <p14:creationId xmlns:p14="http://schemas.microsoft.com/office/powerpoint/2010/main" val="2407395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9A253-73C3-A04E-9118-3BF741F967B4}"/>
              </a:ext>
            </a:extLst>
          </p:cNvPr>
          <p:cNvSpPr>
            <a:spLocks noGrp="1"/>
          </p:cNvSpPr>
          <p:nvPr>
            <p:ph type="title"/>
          </p:nvPr>
        </p:nvSpPr>
        <p:spPr/>
        <p:txBody>
          <a:bodyPr/>
          <a:lstStyle/>
          <a:p>
            <a:r>
              <a:rPr lang="en-GB" dirty="0"/>
              <a:t>Co-occurrence vector</a:t>
            </a:r>
          </a:p>
        </p:txBody>
      </p:sp>
      <p:pic>
        <p:nvPicPr>
          <p:cNvPr id="6" name="Content Placeholder 5">
            <a:extLst>
              <a:ext uri="{FF2B5EF4-FFF2-40B4-BE49-F238E27FC236}">
                <a16:creationId xmlns:a16="http://schemas.microsoft.com/office/drawing/2014/main" id="{534FD05F-AB84-5A49-B72A-E1FD6526B696}"/>
              </a:ext>
            </a:extLst>
          </p:cNvPr>
          <p:cNvPicPr>
            <a:picLocks noGrp="1" noChangeAspect="1"/>
          </p:cNvPicPr>
          <p:nvPr>
            <p:ph idx="1"/>
          </p:nvPr>
        </p:nvPicPr>
        <p:blipFill>
          <a:blip r:embed="rId3"/>
          <a:stretch>
            <a:fillRect/>
          </a:stretch>
        </p:blipFill>
        <p:spPr>
          <a:xfrm>
            <a:off x="0" y="2934168"/>
            <a:ext cx="9483213" cy="2787445"/>
          </a:xfrm>
          <a:prstGeom prst="rect">
            <a:avLst/>
          </a:prstGeom>
        </p:spPr>
      </p:pic>
      <p:sp>
        <p:nvSpPr>
          <p:cNvPr id="4" name="Footer Placeholder 3">
            <a:extLst>
              <a:ext uri="{FF2B5EF4-FFF2-40B4-BE49-F238E27FC236}">
                <a16:creationId xmlns:a16="http://schemas.microsoft.com/office/drawing/2014/main" id="{2B8220B8-B836-3C44-8015-18D17F8DB60C}"/>
              </a:ext>
            </a:extLst>
          </p:cNvPr>
          <p:cNvSpPr>
            <a:spLocks noGrp="1"/>
          </p:cNvSpPr>
          <p:nvPr>
            <p:ph type="ftr" sz="quarter" idx="11"/>
          </p:nvPr>
        </p:nvSpPr>
        <p:spPr/>
        <p:txBody>
          <a:bodyPr/>
          <a:lstStyle/>
          <a:p>
            <a:r>
              <a:rPr lang="en-US"/>
              <a:t>Applied Text Analytics F20/F21AA </a:t>
            </a:r>
          </a:p>
        </p:txBody>
      </p:sp>
      <p:sp>
        <p:nvSpPr>
          <p:cNvPr id="7" name="Rectangle 6">
            <a:extLst>
              <a:ext uri="{FF2B5EF4-FFF2-40B4-BE49-F238E27FC236}">
                <a16:creationId xmlns:a16="http://schemas.microsoft.com/office/drawing/2014/main" id="{C8E742C2-5D34-3A47-BEC1-AF579A7A21EF}"/>
              </a:ext>
            </a:extLst>
          </p:cNvPr>
          <p:cNvSpPr/>
          <p:nvPr/>
        </p:nvSpPr>
        <p:spPr>
          <a:xfrm>
            <a:off x="740913" y="1252399"/>
            <a:ext cx="9999406" cy="523220"/>
          </a:xfrm>
          <a:prstGeom prst="rect">
            <a:avLst/>
          </a:prstGeom>
        </p:spPr>
        <p:txBody>
          <a:bodyPr wrap="square">
            <a:spAutoFit/>
          </a:bodyPr>
          <a:lstStyle/>
          <a:p>
            <a:r>
              <a:rPr lang="en-US" sz="2800" dirty="0"/>
              <a:t>Two </a:t>
            </a:r>
            <a:r>
              <a:rPr lang="en-US" sz="2800" b="1" dirty="0"/>
              <a:t>words</a:t>
            </a:r>
            <a:r>
              <a:rPr lang="en-US" sz="2800" dirty="0"/>
              <a:t> are similar in meaning if their context vectors are similar</a:t>
            </a:r>
          </a:p>
        </p:txBody>
      </p:sp>
      <p:sp>
        <p:nvSpPr>
          <p:cNvPr id="8" name="TextBox 7">
            <a:extLst>
              <a:ext uri="{FF2B5EF4-FFF2-40B4-BE49-F238E27FC236}">
                <a16:creationId xmlns:a16="http://schemas.microsoft.com/office/drawing/2014/main" id="{F8C0BF06-53D4-1244-85A1-13A435F529CF}"/>
              </a:ext>
            </a:extLst>
          </p:cNvPr>
          <p:cNvSpPr txBox="1"/>
          <p:nvPr/>
        </p:nvSpPr>
        <p:spPr>
          <a:xfrm>
            <a:off x="1651819" y="5680805"/>
            <a:ext cx="7273210" cy="369332"/>
          </a:xfrm>
          <a:prstGeom prst="rect">
            <a:avLst/>
          </a:prstGeom>
          <a:noFill/>
        </p:spPr>
        <p:txBody>
          <a:bodyPr wrap="none" rtlCol="0">
            <a:spAutoFit/>
          </a:bodyPr>
          <a:lstStyle/>
          <a:p>
            <a:r>
              <a:rPr lang="en-CA" dirty="0"/>
              <a:t>Note: the real vector has vastly more dimensions and thus be much sparser. </a:t>
            </a:r>
          </a:p>
        </p:txBody>
      </p:sp>
      <p:pic>
        <p:nvPicPr>
          <p:cNvPr id="3" name="Picture 2">
            <a:extLst>
              <a:ext uri="{FF2B5EF4-FFF2-40B4-BE49-F238E27FC236}">
                <a16:creationId xmlns:a16="http://schemas.microsoft.com/office/drawing/2014/main" id="{0A81F533-C1CB-5E40-9BBB-DA58748780A4}"/>
              </a:ext>
            </a:extLst>
          </p:cNvPr>
          <p:cNvPicPr>
            <a:picLocks noChangeAspect="1"/>
          </p:cNvPicPr>
          <p:nvPr/>
        </p:nvPicPr>
        <p:blipFill rotWithShape="1">
          <a:blip r:embed="rId4"/>
          <a:srcRect l="6010" t="7327" r="9942"/>
          <a:stretch/>
        </p:blipFill>
        <p:spPr>
          <a:xfrm>
            <a:off x="8688960" y="1931887"/>
            <a:ext cx="3003930" cy="2228633"/>
          </a:xfrm>
          <a:prstGeom prst="rect">
            <a:avLst/>
          </a:prstGeom>
        </p:spPr>
      </p:pic>
    </p:spTree>
    <p:extLst>
      <p:ext uri="{BB962C8B-B14F-4D97-AF65-F5344CB8AC3E}">
        <p14:creationId xmlns:p14="http://schemas.microsoft.com/office/powerpoint/2010/main" val="1085754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Should we use raw counts?</a:t>
            </a:r>
          </a:p>
        </p:txBody>
      </p:sp>
      <p:sp>
        <p:nvSpPr>
          <p:cNvPr id="3" name="Content Placeholder 2"/>
          <p:cNvSpPr>
            <a:spLocks noGrp="1"/>
          </p:cNvSpPr>
          <p:nvPr>
            <p:ph idx="1"/>
          </p:nvPr>
        </p:nvSpPr>
        <p:spPr>
          <a:xfrm>
            <a:off x="733269" y="1847850"/>
            <a:ext cx="10515600" cy="4351338"/>
          </a:xfrm>
        </p:spPr>
        <p:txBody>
          <a:bodyPr/>
          <a:lstStyle/>
          <a:p>
            <a:r>
              <a:rPr lang="en-US" sz="3733" dirty="0"/>
              <a:t>For the term-document matrix</a:t>
            </a:r>
          </a:p>
          <a:p>
            <a:pPr lvl="1"/>
            <a:r>
              <a:rPr lang="en-US" sz="3200" dirty="0"/>
              <a:t>We used</a:t>
            </a:r>
            <a:r>
              <a:rPr lang="en-US" sz="3200" dirty="0">
                <a:solidFill>
                  <a:srgbClr val="0000FF"/>
                </a:solidFill>
              </a:rPr>
              <a:t> </a:t>
            </a:r>
            <a:r>
              <a:rPr lang="en-US" sz="3200" dirty="0" err="1">
                <a:solidFill>
                  <a:srgbClr val="0000FF"/>
                </a:solidFill>
              </a:rPr>
              <a:t>tf-idf</a:t>
            </a:r>
            <a:r>
              <a:rPr lang="en-US" sz="3200" dirty="0">
                <a:solidFill>
                  <a:srgbClr val="0000FF"/>
                </a:solidFill>
              </a:rPr>
              <a:t> </a:t>
            </a:r>
            <a:r>
              <a:rPr lang="en-US" sz="3200" dirty="0"/>
              <a:t>instead of raw term counts</a:t>
            </a:r>
          </a:p>
          <a:p>
            <a:r>
              <a:rPr lang="en-US" sz="3733" dirty="0"/>
              <a:t>For the term-context matrix</a:t>
            </a:r>
          </a:p>
          <a:p>
            <a:pPr lvl="1"/>
            <a:r>
              <a:rPr lang="en-US" sz="3200" dirty="0">
                <a:solidFill>
                  <a:srgbClr val="0000FF"/>
                </a:solidFill>
              </a:rPr>
              <a:t>Positive Pointwise Mutual Information (PPMI) </a:t>
            </a:r>
            <a:r>
              <a:rPr lang="en-US" sz="3200" dirty="0"/>
              <a:t>is common.</a:t>
            </a:r>
          </a:p>
          <a:p>
            <a:pPr lvl="1"/>
            <a:r>
              <a:rPr lang="en-CA" dirty="0"/>
              <a:t>PMI= estimate of how much more the two words co-occur than we expect by chance. </a:t>
            </a:r>
          </a:p>
          <a:p>
            <a:pPr lvl="1"/>
            <a:r>
              <a:rPr lang="en-CA" dirty="0"/>
              <a:t>PPMI –replaces negative PMI by zero ( for better </a:t>
            </a:r>
            <a:r>
              <a:rPr lang="en-CA" dirty="0" err="1"/>
              <a:t>interprability</a:t>
            </a:r>
            <a:r>
              <a:rPr lang="en-CA" dirty="0"/>
              <a:t>)</a:t>
            </a:r>
          </a:p>
          <a:p>
            <a:pPr lvl="1"/>
            <a:endParaRPr lang="en-US" sz="3200" dirty="0"/>
          </a:p>
        </p:txBody>
      </p:sp>
      <p:pic>
        <p:nvPicPr>
          <p:cNvPr id="5" name="Picture 4">
            <a:extLst>
              <a:ext uri="{FF2B5EF4-FFF2-40B4-BE49-F238E27FC236}">
                <a16:creationId xmlns:a16="http://schemas.microsoft.com/office/drawing/2014/main" id="{F4CEF7D3-2C97-3240-96A7-18B6D05F2ABE}"/>
              </a:ext>
            </a:extLst>
          </p:cNvPr>
          <p:cNvPicPr>
            <a:picLocks noChangeAspect="1"/>
          </p:cNvPicPr>
          <p:nvPr/>
        </p:nvPicPr>
        <p:blipFill>
          <a:blip r:embed="rId3"/>
          <a:stretch>
            <a:fillRect/>
          </a:stretch>
        </p:blipFill>
        <p:spPr>
          <a:xfrm>
            <a:off x="6339090" y="5169310"/>
            <a:ext cx="5486400" cy="1552165"/>
          </a:xfrm>
          <a:prstGeom prst="rect">
            <a:avLst/>
          </a:prstGeom>
          <a:solidFill>
            <a:schemeClr val="accent4">
              <a:lumMod val="40000"/>
              <a:lumOff val="60000"/>
            </a:schemeClr>
          </a:solidFill>
        </p:spPr>
      </p:pic>
      <p:sp>
        <p:nvSpPr>
          <p:cNvPr id="6" name="Footer Placeholder 5">
            <a:extLst>
              <a:ext uri="{FF2B5EF4-FFF2-40B4-BE49-F238E27FC236}">
                <a16:creationId xmlns:a16="http://schemas.microsoft.com/office/drawing/2014/main" id="{12D742AF-B630-B749-A77C-D9ED8C586E49}"/>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957119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9843" y="2347430"/>
            <a:ext cx="3459933" cy="1295400"/>
          </a:xfrm>
        </p:spPr>
        <p:txBody>
          <a:bodyPr>
            <a:normAutofit fontScale="775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28</a:t>
            </a:fld>
            <a:endParaRPr lang="en-US" dirty="0"/>
          </a:p>
        </p:txBody>
      </p:sp>
      <p:sp>
        <p:nvSpPr>
          <p:cNvPr id="8" name="TextBox 7"/>
          <p:cNvSpPr txBox="1"/>
          <p:nvPr/>
        </p:nvSpPr>
        <p:spPr>
          <a:xfrm>
            <a:off x="4906390" y="2279604"/>
            <a:ext cx="878767" cy="369332"/>
          </a:xfrm>
          <a:prstGeom prst="rect">
            <a:avLst/>
          </a:prstGeom>
          <a:noFill/>
        </p:spPr>
        <p:txBody>
          <a:bodyPr wrap="none" rtlCol="0">
            <a:spAutoFit/>
          </a:bodyPr>
          <a:lstStyle/>
          <a:p>
            <a:r>
              <a:rPr lang="en-US" dirty="0">
                <a:highlight>
                  <a:srgbClr val="FFFF00"/>
                </a:highlight>
              </a:rPr>
              <a:t>= .3399</a:t>
            </a:r>
          </a:p>
        </p:txBody>
      </p:sp>
      <p:sp>
        <p:nvSpPr>
          <p:cNvPr id="9" name="TextBox 8"/>
          <p:cNvSpPr txBox="1"/>
          <p:nvPr/>
        </p:nvSpPr>
        <p:spPr>
          <a:xfrm>
            <a:off x="3510803" y="2286240"/>
            <a:ext cx="1327608" cy="369332"/>
          </a:xfrm>
          <a:prstGeom prst="rect">
            <a:avLst/>
          </a:prstGeom>
          <a:noFill/>
        </p:spPr>
        <p:txBody>
          <a:bodyPr wrap="none" rtlCol="0">
            <a:spAutoFit/>
          </a:bodyPr>
          <a:lstStyle/>
          <a:p>
            <a:r>
              <a:rPr lang="en-US" dirty="0"/>
              <a:t>3982/11716</a:t>
            </a:r>
          </a:p>
        </p:txBody>
      </p:sp>
      <p:sp>
        <p:nvSpPr>
          <p:cNvPr id="10" name="TextBox 9"/>
          <p:cNvSpPr txBox="1"/>
          <p:nvPr/>
        </p:nvSpPr>
        <p:spPr>
          <a:xfrm>
            <a:off x="2729533" y="2628747"/>
            <a:ext cx="1327608" cy="369332"/>
          </a:xfrm>
          <a:prstGeom prst="rect">
            <a:avLst/>
          </a:prstGeom>
          <a:noFill/>
        </p:spPr>
        <p:txBody>
          <a:bodyPr wrap="none" rtlCol="0">
            <a:spAutoFit/>
          </a:bodyPr>
          <a:lstStyle/>
          <a:p>
            <a:r>
              <a:rPr lang="en-US" dirty="0"/>
              <a:t>7703/11716</a:t>
            </a:r>
          </a:p>
        </p:txBody>
      </p:sp>
      <p:sp>
        <p:nvSpPr>
          <p:cNvPr id="11" name="TextBox 10"/>
          <p:cNvSpPr txBox="1"/>
          <p:nvPr/>
        </p:nvSpPr>
        <p:spPr>
          <a:xfrm>
            <a:off x="4005721" y="2629952"/>
            <a:ext cx="878767" cy="369332"/>
          </a:xfrm>
          <a:prstGeom prst="rect">
            <a:avLst/>
          </a:prstGeom>
          <a:noFill/>
        </p:spPr>
        <p:txBody>
          <a:bodyPr wrap="none" rtlCol="0">
            <a:spAutoFit/>
          </a:bodyPr>
          <a:lstStyle/>
          <a:p>
            <a:r>
              <a:rPr lang="en-US" dirty="0"/>
              <a:t>= .6575</a:t>
            </a:r>
          </a:p>
        </p:txBody>
      </p:sp>
      <p:sp>
        <p:nvSpPr>
          <p:cNvPr id="12" name="TextBox 11"/>
          <p:cNvSpPr txBox="1"/>
          <p:nvPr/>
        </p:nvSpPr>
        <p:spPr>
          <a:xfrm>
            <a:off x="1658650" y="3019864"/>
            <a:ext cx="1327608" cy="369332"/>
          </a:xfrm>
          <a:prstGeom prst="rect">
            <a:avLst/>
          </a:prstGeom>
          <a:noFill/>
        </p:spPr>
        <p:txBody>
          <a:bodyPr wrap="none" rtlCol="0">
            <a:spAutoFit/>
          </a:bodyPr>
          <a:lstStyle/>
          <a:p>
            <a:r>
              <a:rPr lang="en-US" dirty="0"/>
              <a:t>5673/11716</a:t>
            </a:r>
          </a:p>
        </p:txBody>
      </p:sp>
      <p:sp>
        <p:nvSpPr>
          <p:cNvPr id="13" name="TextBox 12"/>
          <p:cNvSpPr txBox="1"/>
          <p:nvPr/>
        </p:nvSpPr>
        <p:spPr>
          <a:xfrm>
            <a:off x="2986258" y="3059269"/>
            <a:ext cx="1551803" cy="369332"/>
          </a:xfrm>
          <a:prstGeom prst="rect">
            <a:avLst/>
          </a:prstGeom>
          <a:noFill/>
        </p:spPr>
        <p:txBody>
          <a:bodyPr wrap="square" rtlCol="0">
            <a:spAutoFit/>
          </a:bodyPr>
          <a:lstStyle/>
          <a:p>
            <a:r>
              <a:rPr lang="en-US" dirty="0"/>
              <a:t>= .4842</a:t>
            </a:r>
          </a:p>
        </p:txBody>
      </p:sp>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816" y="294248"/>
            <a:ext cx="7574907" cy="1797050"/>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400" y="3415621"/>
            <a:ext cx="8483600" cy="2235200"/>
          </a:xfrm>
          <a:prstGeom prst="rect">
            <a:avLst/>
          </a:prstGeom>
        </p:spPr>
      </p:pic>
      <p:graphicFrame>
        <p:nvGraphicFramePr>
          <p:cNvPr id="2" name="Object 1">
            <a:extLst>
              <a:ext uri="{FF2B5EF4-FFF2-40B4-BE49-F238E27FC236}">
                <a16:creationId xmlns:a16="http://schemas.microsoft.com/office/drawing/2014/main" id="{C61770EF-FD18-FC7D-9289-932CA32FFB91}"/>
              </a:ext>
            </a:extLst>
          </p:cNvPr>
          <p:cNvGraphicFramePr>
            <a:graphicFrameLocks noChangeAspect="1"/>
          </p:cNvGraphicFramePr>
          <p:nvPr>
            <p:extLst>
              <p:ext uri="{D42A27DB-BD31-4B8C-83A1-F6EECF244321}">
                <p14:modId xmlns:p14="http://schemas.microsoft.com/office/powerpoint/2010/main" val="3752857933"/>
              </p:ext>
            </p:extLst>
          </p:nvPr>
        </p:nvGraphicFramePr>
        <p:xfrm>
          <a:off x="244455" y="3655917"/>
          <a:ext cx="2828389" cy="917676"/>
        </p:xfrm>
        <a:graphic>
          <a:graphicData uri="http://schemas.openxmlformats.org/presentationml/2006/ole">
            <mc:AlternateContent xmlns:mc="http://schemas.openxmlformats.org/markup-compatibility/2006">
              <mc:Choice xmlns:v="urn:schemas-microsoft-com:vml" Requires="v">
                <p:oleObj name="Equation" r:id="rId4" imgW="1130300" imgH="457200" progId="Equation.3">
                  <p:embed/>
                </p:oleObj>
              </mc:Choice>
              <mc:Fallback>
                <p:oleObj name="Equation" r:id="rId4" imgW="1130300" imgH="457200" progId="Equation.3">
                  <p:embed/>
                  <p:pic>
                    <p:nvPicPr>
                      <p:cNvPr id="8" name="Object 7"/>
                      <p:cNvPicPr/>
                      <p:nvPr/>
                    </p:nvPicPr>
                    <p:blipFill>
                      <a:blip r:embed="rId5"/>
                      <a:stretch>
                        <a:fillRect/>
                      </a:stretch>
                    </p:blipFill>
                    <p:spPr>
                      <a:xfrm>
                        <a:off x="244455" y="3655917"/>
                        <a:ext cx="2828389" cy="917676"/>
                      </a:xfrm>
                      <a:prstGeom prst="rect">
                        <a:avLst/>
                      </a:prstGeom>
                    </p:spPr>
                  </p:pic>
                </p:oleObj>
              </mc:Fallback>
            </mc:AlternateContent>
          </a:graphicData>
        </a:graphic>
      </p:graphicFrame>
      <p:sp>
        <p:nvSpPr>
          <p:cNvPr id="5" name="Content Placeholder 8">
            <a:extLst>
              <a:ext uri="{FF2B5EF4-FFF2-40B4-BE49-F238E27FC236}">
                <a16:creationId xmlns:a16="http://schemas.microsoft.com/office/drawing/2014/main" id="{8E17A55C-7A68-A646-91F7-E469ABBEE39A}"/>
              </a:ext>
            </a:extLst>
          </p:cNvPr>
          <p:cNvSpPr txBox="1">
            <a:spLocks/>
          </p:cNvSpPr>
          <p:nvPr/>
        </p:nvSpPr>
        <p:spPr>
          <a:xfrm>
            <a:off x="48675" y="4533221"/>
            <a:ext cx="4762499" cy="6096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t>pmi</a:t>
            </a:r>
            <a:r>
              <a:rPr lang="en-US" sz="2000" dirty="0"/>
              <a:t>(</a:t>
            </a:r>
            <a:r>
              <a:rPr lang="en-US" sz="2000" dirty="0" err="1"/>
              <a:t>information,data</a:t>
            </a:r>
            <a:r>
              <a:rPr lang="en-US" sz="2000" dirty="0"/>
              <a:t>) =</a:t>
            </a:r>
          </a:p>
        </p:txBody>
      </p:sp>
      <p:sp>
        <p:nvSpPr>
          <p:cNvPr id="6" name="Content Placeholder 8">
            <a:extLst>
              <a:ext uri="{FF2B5EF4-FFF2-40B4-BE49-F238E27FC236}">
                <a16:creationId xmlns:a16="http://schemas.microsoft.com/office/drawing/2014/main" id="{9FAEED26-40F4-E8DF-B554-D909FB5AA0C2}"/>
              </a:ext>
            </a:extLst>
          </p:cNvPr>
          <p:cNvSpPr txBox="1">
            <a:spLocks/>
          </p:cNvSpPr>
          <p:nvPr/>
        </p:nvSpPr>
        <p:spPr bwMode="auto">
          <a:xfrm>
            <a:off x="477806" y="4929945"/>
            <a:ext cx="4846662"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t>= log</a:t>
            </a:r>
            <a:r>
              <a:rPr lang="en-US" sz="2000" baseline="-25000" dirty="0"/>
              <a:t>2</a:t>
            </a:r>
            <a:r>
              <a:rPr lang="en-US" sz="2000" dirty="0"/>
              <a:t> (.3399 /(.6575*.4842) )</a:t>
            </a:r>
          </a:p>
          <a:p>
            <a:pPr marL="0" indent="0">
              <a:buNone/>
            </a:pPr>
            <a:endParaRPr lang="en-US" sz="3000" dirty="0"/>
          </a:p>
        </p:txBody>
      </p:sp>
      <p:sp>
        <p:nvSpPr>
          <p:cNvPr id="17" name="Content Placeholder 8">
            <a:extLst>
              <a:ext uri="{FF2B5EF4-FFF2-40B4-BE49-F238E27FC236}">
                <a16:creationId xmlns:a16="http://schemas.microsoft.com/office/drawing/2014/main" id="{E81DC2E0-9426-234E-3158-089DA07948B7}"/>
              </a:ext>
            </a:extLst>
          </p:cNvPr>
          <p:cNvSpPr txBox="1">
            <a:spLocks/>
          </p:cNvSpPr>
          <p:nvPr/>
        </p:nvSpPr>
        <p:spPr bwMode="auto">
          <a:xfrm>
            <a:off x="422922" y="5387145"/>
            <a:ext cx="2306611"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2000" dirty="0"/>
              <a:t> = .0944</a:t>
            </a:r>
          </a:p>
        </p:txBody>
      </p:sp>
      <p:sp>
        <p:nvSpPr>
          <p:cNvPr id="19" name="TextBox 18">
            <a:extLst>
              <a:ext uri="{FF2B5EF4-FFF2-40B4-BE49-F238E27FC236}">
                <a16:creationId xmlns:a16="http://schemas.microsoft.com/office/drawing/2014/main" id="{08CBB738-1164-BA2A-0966-24AF725B10C8}"/>
              </a:ext>
            </a:extLst>
          </p:cNvPr>
          <p:cNvSpPr txBox="1"/>
          <p:nvPr/>
        </p:nvSpPr>
        <p:spPr>
          <a:xfrm>
            <a:off x="6707708" y="4745279"/>
            <a:ext cx="673120" cy="369332"/>
          </a:xfrm>
          <a:prstGeom prst="rect">
            <a:avLst/>
          </a:prstGeom>
          <a:solidFill>
            <a:srgbClr val="FFFF00">
              <a:alpha val="33000"/>
            </a:srgbClr>
          </a:solidFill>
        </p:spPr>
        <p:txBody>
          <a:bodyPr wrap="square" rtlCol="0">
            <a:spAutoFit/>
          </a:bodyPr>
          <a:lstStyle/>
          <a:p>
            <a:endParaRPr lang="en-US" dirty="0">
              <a:highlight>
                <a:srgbClr val="FFFF00"/>
              </a:highlight>
            </a:endParaRPr>
          </a:p>
        </p:txBody>
      </p:sp>
    </p:spTree>
    <p:extLst>
      <p:ext uri="{BB962C8B-B14F-4D97-AF65-F5344CB8AC3E}">
        <p14:creationId xmlns:p14="http://schemas.microsoft.com/office/powerpoint/2010/main" val="38968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5" grpId="0" build="p"/>
      <p:bldP spid="6" grpId="0"/>
      <p:bldP spid="17" grpId="0"/>
      <p:bldP spid="19" grpId="0" animBg="1"/>
      <p:bldP spid="1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5C79-05A8-0C4E-BC6E-E0575727BA13}"/>
              </a:ext>
            </a:extLst>
          </p:cNvPr>
          <p:cNvSpPr>
            <a:spLocks noGrp="1"/>
          </p:cNvSpPr>
          <p:nvPr>
            <p:ph type="title"/>
          </p:nvPr>
        </p:nvSpPr>
        <p:spPr>
          <a:xfrm>
            <a:off x="838200" y="505551"/>
            <a:ext cx="10515600" cy="917985"/>
          </a:xfrm>
        </p:spPr>
        <p:txBody>
          <a:bodyPr/>
          <a:lstStyle/>
          <a:p>
            <a:r>
              <a:rPr lang="en-GB" dirty="0"/>
              <a:t>Example ch6* ( p. 17)</a:t>
            </a:r>
          </a:p>
        </p:txBody>
      </p:sp>
      <p:sp>
        <p:nvSpPr>
          <p:cNvPr id="3" name="Content Placeholder 2">
            <a:extLst>
              <a:ext uri="{FF2B5EF4-FFF2-40B4-BE49-F238E27FC236}">
                <a16:creationId xmlns:a16="http://schemas.microsoft.com/office/drawing/2014/main" id="{35E758DB-E765-3E43-B693-50F9324D2C7F}"/>
              </a:ext>
            </a:extLst>
          </p:cNvPr>
          <p:cNvSpPr>
            <a:spLocks noGrp="1"/>
          </p:cNvSpPr>
          <p:nvPr>
            <p:ph idx="1"/>
          </p:nvPr>
        </p:nvSpPr>
        <p:spPr/>
        <p:txBody>
          <a:bodyPr/>
          <a:lstStyle/>
          <a:p>
            <a:endParaRPr lang="en-GB" dirty="0"/>
          </a:p>
        </p:txBody>
      </p:sp>
      <p:sp>
        <p:nvSpPr>
          <p:cNvPr id="4" name="Footer Placeholder 3">
            <a:extLst>
              <a:ext uri="{FF2B5EF4-FFF2-40B4-BE49-F238E27FC236}">
                <a16:creationId xmlns:a16="http://schemas.microsoft.com/office/drawing/2014/main" id="{5C8A79C5-0B08-8E47-B9B6-9A9C520BE2B8}"/>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4A936FA0-C90C-E449-A200-1B9FC838A3B8}"/>
              </a:ext>
            </a:extLst>
          </p:cNvPr>
          <p:cNvPicPr>
            <a:picLocks noChangeAspect="1"/>
          </p:cNvPicPr>
          <p:nvPr/>
        </p:nvPicPr>
        <p:blipFill rotWithShape="1">
          <a:blip r:embed="rId2"/>
          <a:srcRect l="3741" t="4691" r="2725"/>
          <a:stretch/>
        </p:blipFill>
        <p:spPr>
          <a:xfrm>
            <a:off x="110614" y="1169233"/>
            <a:ext cx="9368853" cy="4804859"/>
          </a:xfrm>
          <a:prstGeom prst="rect">
            <a:avLst/>
          </a:prstGeom>
        </p:spPr>
      </p:pic>
      <p:sp>
        <p:nvSpPr>
          <p:cNvPr id="7" name="TextBox 6">
            <a:extLst>
              <a:ext uri="{FF2B5EF4-FFF2-40B4-BE49-F238E27FC236}">
                <a16:creationId xmlns:a16="http://schemas.microsoft.com/office/drawing/2014/main" id="{D28CF703-B421-2C4C-B543-3D7636F47A22}"/>
              </a:ext>
            </a:extLst>
          </p:cNvPr>
          <p:cNvSpPr txBox="1"/>
          <p:nvPr/>
        </p:nvSpPr>
        <p:spPr>
          <a:xfrm>
            <a:off x="110614" y="6178781"/>
            <a:ext cx="5550558" cy="923330"/>
          </a:xfrm>
          <a:prstGeom prst="rect">
            <a:avLst/>
          </a:prstGeom>
          <a:noFill/>
        </p:spPr>
        <p:txBody>
          <a:bodyPr wrap="none" rtlCol="0">
            <a:spAutoFit/>
          </a:bodyPr>
          <a:lstStyle/>
          <a:p>
            <a:r>
              <a:rPr lang="en-GB" dirty="0"/>
              <a:t>*Chapter 6: </a:t>
            </a:r>
            <a:r>
              <a:rPr lang="en-GB" dirty="0">
                <a:hlinkClick r:id="rId3"/>
              </a:rPr>
              <a:t>Vector Semantics and Embeddings </a:t>
            </a:r>
            <a:r>
              <a:rPr lang="en-GB" dirty="0"/>
              <a:t>, </a:t>
            </a:r>
          </a:p>
          <a:p>
            <a:r>
              <a:rPr lang="en-GB" dirty="0"/>
              <a:t>Speech and Language Processing, </a:t>
            </a:r>
            <a:r>
              <a:rPr lang="en-GB" dirty="0" err="1"/>
              <a:t>Jurafsky&amp;Martin</a:t>
            </a:r>
            <a:r>
              <a:rPr lang="en-GB" dirty="0"/>
              <a:t>, 2020 </a:t>
            </a:r>
          </a:p>
          <a:p>
            <a:endParaRPr lang="en-GB" dirty="0"/>
          </a:p>
        </p:txBody>
      </p:sp>
      <p:pic>
        <p:nvPicPr>
          <p:cNvPr id="5" name="Picture 4">
            <a:extLst>
              <a:ext uri="{FF2B5EF4-FFF2-40B4-BE49-F238E27FC236}">
                <a16:creationId xmlns:a16="http://schemas.microsoft.com/office/drawing/2014/main" id="{0E8D1ADE-4214-71B2-4C9E-C86C52E1C455}"/>
              </a:ext>
            </a:extLst>
          </p:cNvPr>
          <p:cNvPicPr>
            <a:picLocks noChangeAspect="1"/>
          </p:cNvPicPr>
          <p:nvPr/>
        </p:nvPicPr>
        <p:blipFill rotWithShape="1">
          <a:blip r:embed="rId4"/>
          <a:srcRect l="13147" t="40858" r="22372"/>
          <a:stretch/>
        </p:blipFill>
        <p:spPr>
          <a:xfrm>
            <a:off x="8069142" y="5807664"/>
            <a:ext cx="3537680" cy="917985"/>
          </a:xfrm>
          <a:prstGeom prst="rect">
            <a:avLst/>
          </a:prstGeom>
          <a:solidFill>
            <a:schemeClr val="accent4">
              <a:lumMod val="40000"/>
              <a:lumOff val="60000"/>
            </a:schemeClr>
          </a:solidFill>
          <a:ln>
            <a:solidFill>
              <a:schemeClr val="accent4">
                <a:lumMod val="60000"/>
                <a:lumOff val="40000"/>
              </a:schemeClr>
            </a:solidFill>
          </a:ln>
        </p:spPr>
      </p:pic>
    </p:spTree>
    <p:extLst>
      <p:ext uri="{BB962C8B-B14F-4D97-AF65-F5344CB8AC3E}">
        <p14:creationId xmlns:p14="http://schemas.microsoft.com/office/powerpoint/2010/main" val="1528682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0262-3595-5549-822D-C0D17DD2AE53}"/>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Recap: Bag of word representation</a:t>
            </a:r>
          </a:p>
        </p:txBody>
      </p:sp>
      <p:pic>
        <p:nvPicPr>
          <p:cNvPr id="5" name="Content Placeholder 4">
            <a:extLst>
              <a:ext uri="{FF2B5EF4-FFF2-40B4-BE49-F238E27FC236}">
                <a16:creationId xmlns:a16="http://schemas.microsoft.com/office/drawing/2014/main" id="{1508A289-2598-E84A-8530-C49AA07DC0C8}"/>
              </a:ext>
            </a:extLst>
          </p:cNvPr>
          <p:cNvPicPr>
            <a:picLocks noGrp="1" noChangeAspect="1"/>
          </p:cNvPicPr>
          <p:nvPr>
            <p:ph idx="1"/>
          </p:nvPr>
        </p:nvPicPr>
        <p:blipFill rotWithShape="1">
          <a:blip r:embed="rId2"/>
          <a:srcRect l="18872" t="27227" r="22888" b="14788"/>
          <a:stretch/>
        </p:blipFill>
        <p:spPr>
          <a:xfrm>
            <a:off x="2125014" y="1854558"/>
            <a:ext cx="7353837" cy="4443211"/>
          </a:xfrm>
        </p:spPr>
      </p:pic>
      <p:sp>
        <p:nvSpPr>
          <p:cNvPr id="3" name="Footer Placeholder 2">
            <a:extLst>
              <a:ext uri="{FF2B5EF4-FFF2-40B4-BE49-F238E27FC236}">
                <a16:creationId xmlns:a16="http://schemas.microsoft.com/office/drawing/2014/main" id="{F2B1CA67-B4A6-AD4A-BB2A-9F47E31DC686}"/>
              </a:ext>
            </a:extLst>
          </p:cNvPr>
          <p:cNvSpPr>
            <a:spLocks noGrp="1"/>
          </p:cNvSpPr>
          <p:nvPr>
            <p:ph type="ftr" sz="quarter" idx="11"/>
          </p:nvPr>
        </p:nvSpPr>
        <p:spPr/>
        <p:txBody>
          <a:bodyPr/>
          <a:lstStyle/>
          <a:p>
            <a:r>
              <a:rPr lang="en-CA"/>
              <a:t>Applied Text Analytics F20/F21AA </a:t>
            </a:r>
            <a:endParaRPr lang="en-US"/>
          </a:p>
        </p:txBody>
      </p:sp>
    </p:spTree>
    <p:extLst>
      <p:ext uri="{BB962C8B-B14F-4D97-AF65-F5344CB8AC3E}">
        <p14:creationId xmlns:p14="http://schemas.microsoft.com/office/powerpoint/2010/main" val="2491671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AE03-6553-AC46-A408-DFBD8E000FB5}"/>
              </a:ext>
            </a:extLst>
          </p:cNvPr>
          <p:cNvSpPr>
            <a:spLocks noGrp="1"/>
          </p:cNvSpPr>
          <p:nvPr>
            <p:ph type="title"/>
          </p:nvPr>
        </p:nvSpPr>
        <p:spPr/>
        <p:txBody>
          <a:bodyPr/>
          <a:lstStyle/>
          <a:p>
            <a:r>
              <a:rPr lang="en-GB" dirty="0"/>
              <a:t>To summarize</a:t>
            </a:r>
          </a:p>
        </p:txBody>
      </p:sp>
      <p:sp>
        <p:nvSpPr>
          <p:cNvPr id="3" name="Content Placeholder 2">
            <a:extLst>
              <a:ext uri="{FF2B5EF4-FFF2-40B4-BE49-F238E27FC236}">
                <a16:creationId xmlns:a16="http://schemas.microsoft.com/office/drawing/2014/main" id="{4EA4908B-AAC6-0B43-9704-32EF41FCB564}"/>
              </a:ext>
            </a:extLst>
          </p:cNvPr>
          <p:cNvSpPr>
            <a:spLocks noGrp="1"/>
          </p:cNvSpPr>
          <p:nvPr>
            <p:ph idx="1"/>
          </p:nvPr>
        </p:nvSpPr>
        <p:spPr>
          <a:xfrm>
            <a:off x="838200" y="1401097"/>
            <a:ext cx="10515600" cy="4775866"/>
          </a:xfrm>
        </p:spPr>
        <p:txBody>
          <a:bodyPr>
            <a:normAutofit fontScale="92500"/>
          </a:bodyPr>
          <a:lstStyle/>
          <a:p>
            <a:r>
              <a:rPr lang="en-CA" dirty="0"/>
              <a:t>Vector semantic models fall into two classes: </a:t>
            </a:r>
            <a:r>
              <a:rPr lang="en-CA" u="sng" dirty="0"/>
              <a:t>sparse and dense</a:t>
            </a:r>
            <a:r>
              <a:rPr lang="en-CA" dirty="0"/>
              <a:t>. </a:t>
            </a:r>
          </a:p>
          <a:p>
            <a:r>
              <a:rPr lang="en-CA" dirty="0"/>
              <a:t>In sparse models each dimension corresponds to a word in the vocabulary </a:t>
            </a:r>
            <a:r>
              <a:rPr lang="en-CA" i="1" dirty="0"/>
              <a:t>V</a:t>
            </a:r>
            <a:r>
              <a:rPr lang="en-CA" dirty="0"/>
              <a:t>; cells in sparse models are functions of co-occurrence counts. </a:t>
            </a:r>
          </a:p>
          <a:p>
            <a:r>
              <a:rPr lang="en-CA" dirty="0"/>
              <a:t>The most widely used sparse weighting is </a:t>
            </a:r>
            <a:r>
              <a:rPr lang="en-CA" dirty="0" err="1"/>
              <a:t>tf-idf</a:t>
            </a:r>
            <a:r>
              <a:rPr lang="en-CA" dirty="0"/>
              <a:t>. </a:t>
            </a:r>
            <a:r>
              <a:rPr lang="en-CA" b="1" dirty="0">
                <a:solidFill>
                  <a:srgbClr val="C00000"/>
                </a:solidFill>
              </a:rPr>
              <a:t>(more usual for term-document matrix)</a:t>
            </a:r>
          </a:p>
          <a:p>
            <a:r>
              <a:rPr lang="en-CA" dirty="0"/>
              <a:t>PPMI (pointwise positive mutual information) is an alternative weighting scheme to </a:t>
            </a:r>
            <a:r>
              <a:rPr lang="en-CA" dirty="0" err="1"/>
              <a:t>tf-idf</a:t>
            </a:r>
            <a:r>
              <a:rPr lang="en-CA" dirty="0"/>
              <a:t>.  </a:t>
            </a:r>
            <a:r>
              <a:rPr lang="en-CA" b="1" dirty="0">
                <a:solidFill>
                  <a:srgbClr val="C00000"/>
                </a:solidFill>
              </a:rPr>
              <a:t>(more for term-context/word matrix)</a:t>
            </a:r>
          </a:p>
          <a:p>
            <a:r>
              <a:rPr lang="en-CA" dirty="0"/>
              <a:t>Dense vector models have dimensionality 50–1000 and the dimensions are harder to interpret. </a:t>
            </a:r>
          </a:p>
          <a:p>
            <a:r>
              <a:rPr lang="en-GB" b="1" u="sng" dirty="0">
                <a:solidFill>
                  <a:schemeClr val="tx2"/>
                </a:solidFill>
              </a:rPr>
              <a:t>Now we want to focus on dense vectors: </a:t>
            </a:r>
            <a:r>
              <a:rPr lang="en-CA" b="1" u="sng" dirty="0">
                <a:solidFill>
                  <a:schemeClr val="tx2"/>
                </a:solidFill>
              </a:rPr>
              <a:t>Word2vec algorithms like skip-gram </a:t>
            </a:r>
          </a:p>
          <a:p>
            <a:endParaRPr lang="en-GB" dirty="0"/>
          </a:p>
        </p:txBody>
      </p:sp>
      <p:sp>
        <p:nvSpPr>
          <p:cNvPr id="4" name="Footer Placeholder 3">
            <a:extLst>
              <a:ext uri="{FF2B5EF4-FFF2-40B4-BE49-F238E27FC236}">
                <a16:creationId xmlns:a16="http://schemas.microsoft.com/office/drawing/2014/main" id="{76CA3B0F-0578-524F-9E68-4F5A26455BBB}"/>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636726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E938-2A1F-4F48-96BB-A33684B8F74B}"/>
              </a:ext>
            </a:extLst>
          </p:cNvPr>
          <p:cNvSpPr>
            <a:spLocks noGrp="1"/>
          </p:cNvSpPr>
          <p:nvPr>
            <p:ph type="title"/>
          </p:nvPr>
        </p:nvSpPr>
        <p:spPr>
          <a:xfrm>
            <a:off x="4039580" y="250051"/>
            <a:ext cx="8075240" cy="998984"/>
          </a:xfrm>
        </p:spPr>
        <p:txBody>
          <a:bodyPr>
            <a:normAutofit fontScale="90000"/>
          </a:bodyPr>
          <a:lstStyle/>
          <a:p>
            <a:r>
              <a:rPr lang="en-GB" dirty="0"/>
              <a:t>Word Embedding</a:t>
            </a:r>
            <a:br>
              <a:rPr lang="en-GB" dirty="0"/>
            </a:br>
            <a:r>
              <a:rPr lang="en-GB" sz="3200" dirty="0"/>
              <a:t>(capturing relational meaning)</a:t>
            </a:r>
          </a:p>
        </p:txBody>
      </p:sp>
      <p:sp>
        <p:nvSpPr>
          <p:cNvPr id="5" name="Footer Placeholder 4">
            <a:extLst>
              <a:ext uri="{FF2B5EF4-FFF2-40B4-BE49-F238E27FC236}">
                <a16:creationId xmlns:a16="http://schemas.microsoft.com/office/drawing/2014/main" id="{E7203D55-7646-D84A-9FF7-E6FFE1828939}"/>
              </a:ext>
            </a:extLst>
          </p:cNvPr>
          <p:cNvSpPr>
            <a:spLocks noGrp="1"/>
          </p:cNvSpPr>
          <p:nvPr>
            <p:ph type="ftr" sz="quarter" idx="11"/>
          </p:nvPr>
        </p:nvSpPr>
        <p:spPr/>
        <p:txBody>
          <a:bodyPr/>
          <a:lstStyle/>
          <a:p>
            <a:r>
              <a:rPr lang="en-US"/>
              <a:t>Applied Text Analytics F20/F21AA </a:t>
            </a:r>
          </a:p>
        </p:txBody>
      </p:sp>
      <p:pic>
        <p:nvPicPr>
          <p:cNvPr id="8" name="Content Placeholder 5">
            <a:extLst>
              <a:ext uri="{FF2B5EF4-FFF2-40B4-BE49-F238E27FC236}">
                <a16:creationId xmlns:a16="http://schemas.microsoft.com/office/drawing/2014/main" id="{577B16CC-42AB-6E41-9A70-185E8E2C1F9C}"/>
              </a:ext>
            </a:extLst>
          </p:cNvPr>
          <p:cNvPicPr>
            <a:picLocks noGrp="1" noChangeAspect="1"/>
          </p:cNvPicPr>
          <p:nvPr>
            <p:ph sz="half" idx="1"/>
          </p:nvPr>
        </p:nvPicPr>
        <p:blipFill>
          <a:blip r:embed="rId3"/>
          <a:stretch>
            <a:fillRect/>
          </a:stretch>
        </p:blipFill>
        <p:spPr>
          <a:xfrm>
            <a:off x="2581276" y="1904249"/>
            <a:ext cx="2066925" cy="1906620"/>
          </a:xfrm>
        </p:spPr>
      </p:pic>
      <p:sp>
        <p:nvSpPr>
          <p:cNvPr id="9" name="TextBox 8">
            <a:extLst>
              <a:ext uri="{FF2B5EF4-FFF2-40B4-BE49-F238E27FC236}">
                <a16:creationId xmlns:a16="http://schemas.microsoft.com/office/drawing/2014/main" id="{582A3000-CC3A-AB42-97AC-A17A710119CF}"/>
              </a:ext>
            </a:extLst>
          </p:cNvPr>
          <p:cNvSpPr txBox="1"/>
          <p:nvPr/>
        </p:nvSpPr>
        <p:spPr>
          <a:xfrm>
            <a:off x="2369567" y="3972991"/>
            <a:ext cx="2700338" cy="715581"/>
          </a:xfrm>
          <a:prstGeom prst="rect">
            <a:avLst/>
          </a:prstGeom>
          <a:noFill/>
        </p:spPr>
        <p:txBody>
          <a:bodyPr wrap="square" rtlCol="0">
            <a:spAutoFit/>
          </a:bodyPr>
          <a:lstStyle/>
          <a:p>
            <a:r>
              <a:rPr lang="en-CA" sz="1350" dirty="0"/>
              <a:t>similarity function for inferring analogy reasoning is the “</a:t>
            </a:r>
            <a:r>
              <a:rPr lang="en-CA" sz="1350" i="1" dirty="0"/>
              <a:t>cosine similarity”</a:t>
            </a:r>
            <a:r>
              <a:rPr lang="en-CA" sz="1350" dirty="0"/>
              <a:t>,</a:t>
            </a:r>
            <a:endParaRPr lang="en-GB" sz="1350" dirty="0"/>
          </a:p>
        </p:txBody>
      </p:sp>
      <p:pic>
        <p:nvPicPr>
          <p:cNvPr id="10" name="Content Placeholder 5">
            <a:extLst>
              <a:ext uri="{FF2B5EF4-FFF2-40B4-BE49-F238E27FC236}">
                <a16:creationId xmlns:a16="http://schemas.microsoft.com/office/drawing/2014/main" id="{958C7DDC-9280-3948-B8DD-ACCFC21E260C}"/>
              </a:ext>
            </a:extLst>
          </p:cNvPr>
          <p:cNvPicPr>
            <a:picLocks noChangeAspect="1"/>
          </p:cNvPicPr>
          <p:nvPr/>
        </p:nvPicPr>
        <p:blipFill>
          <a:blip r:embed="rId4"/>
          <a:stretch>
            <a:fillRect/>
          </a:stretch>
        </p:blipFill>
        <p:spPr>
          <a:xfrm>
            <a:off x="6501506" y="1811872"/>
            <a:ext cx="2511701" cy="1686906"/>
          </a:xfrm>
          <a:prstGeom prst="rect">
            <a:avLst/>
          </a:prstGeom>
        </p:spPr>
      </p:pic>
      <p:pic>
        <p:nvPicPr>
          <p:cNvPr id="11" name="Picture 10">
            <a:extLst>
              <a:ext uri="{FF2B5EF4-FFF2-40B4-BE49-F238E27FC236}">
                <a16:creationId xmlns:a16="http://schemas.microsoft.com/office/drawing/2014/main" id="{F35BE523-E1C6-9844-AC62-B571FC1ABBE1}"/>
              </a:ext>
            </a:extLst>
          </p:cNvPr>
          <p:cNvPicPr>
            <a:picLocks noChangeAspect="1"/>
          </p:cNvPicPr>
          <p:nvPr/>
        </p:nvPicPr>
        <p:blipFill>
          <a:blip r:embed="rId5"/>
          <a:stretch>
            <a:fillRect/>
          </a:stretch>
        </p:blipFill>
        <p:spPr>
          <a:xfrm>
            <a:off x="5852355" y="4201997"/>
            <a:ext cx="3810000" cy="2120900"/>
          </a:xfrm>
          <a:prstGeom prst="rect">
            <a:avLst/>
          </a:prstGeom>
        </p:spPr>
      </p:pic>
      <p:sp>
        <p:nvSpPr>
          <p:cNvPr id="12" name="TextBox 11">
            <a:extLst>
              <a:ext uri="{FF2B5EF4-FFF2-40B4-BE49-F238E27FC236}">
                <a16:creationId xmlns:a16="http://schemas.microsoft.com/office/drawing/2014/main" id="{83E6BF20-4F7E-FC47-8D7F-C4B39BB26136}"/>
              </a:ext>
            </a:extLst>
          </p:cNvPr>
          <p:cNvSpPr txBox="1"/>
          <p:nvPr/>
        </p:nvSpPr>
        <p:spPr>
          <a:xfrm>
            <a:off x="1938832" y="5262447"/>
            <a:ext cx="3561809" cy="1200329"/>
          </a:xfrm>
          <a:prstGeom prst="rect">
            <a:avLst/>
          </a:prstGeom>
          <a:noFill/>
        </p:spPr>
        <p:txBody>
          <a:bodyPr wrap="none" rtlCol="0">
            <a:spAutoFit/>
          </a:bodyPr>
          <a:lstStyle/>
          <a:p>
            <a:r>
              <a:rPr lang="en-GB" b="1" dirty="0">
                <a:solidFill>
                  <a:schemeClr val="tx1">
                    <a:lumMod val="50000"/>
                  </a:schemeClr>
                </a:solidFill>
              </a:rPr>
              <a:t>Most popular techniques:</a:t>
            </a:r>
          </a:p>
          <a:p>
            <a:pPr marL="285750" indent="-285750">
              <a:buFont typeface="Arial" panose="020B0604020202020204" pitchFamily="34" charset="0"/>
              <a:buChar char="•"/>
            </a:pPr>
            <a:r>
              <a:rPr lang="en-GB" dirty="0">
                <a:solidFill>
                  <a:schemeClr val="tx1">
                    <a:lumMod val="50000"/>
                  </a:schemeClr>
                </a:solidFill>
              </a:rPr>
              <a:t>Word2vec (developed by google)</a:t>
            </a:r>
            <a:endParaRPr lang="ar-SA" dirty="0">
              <a:solidFill>
                <a:schemeClr val="tx1">
                  <a:lumMod val="50000"/>
                </a:schemeClr>
              </a:solidFill>
            </a:endParaRPr>
          </a:p>
          <a:p>
            <a:pPr marL="285750" indent="-285750">
              <a:buFont typeface="Arial" panose="020B0604020202020204" pitchFamily="34" charset="0"/>
              <a:buChar char="•"/>
            </a:pPr>
            <a:r>
              <a:rPr lang="en-GB" dirty="0" err="1">
                <a:solidFill>
                  <a:schemeClr val="tx1">
                    <a:lumMod val="50000"/>
                  </a:schemeClr>
                </a:solidFill>
              </a:rPr>
              <a:t>GloVe</a:t>
            </a:r>
            <a:r>
              <a:rPr lang="en-GB" dirty="0">
                <a:solidFill>
                  <a:schemeClr val="tx1">
                    <a:lumMod val="50000"/>
                  </a:schemeClr>
                </a:solidFill>
              </a:rPr>
              <a:t> (developed by Stanford)</a:t>
            </a:r>
          </a:p>
          <a:p>
            <a:pPr marL="285750" indent="-285750">
              <a:buFont typeface="Arial" panose="020B0604020202020204" pitchFamily="34" charset="0"/>
              <a:buChar char="•"/>
            </a:pPr>
            <a:r>
              <a:rPr lang="en-GB" dirty="0" err="1">
                <a:solidFill>
                  <a:schemeClr val="tx1">
                    <a:lumMod val="50000"/>
                  </a:schemeClr>
                </a:solidFill>
              </a:rPr>
              <a:t>FastText</a:t>
            </a:r>
            <a:r>
              <a:rPr lang="en-GB" dirty="0">
                <a:solidFill>
                  <a:schemeClr val="tx1">
                    <a:lumMod val="50000"/>
                  </a:schemeClr>
                </a:solidFill>
              </a:rPr>
              <a:t> (Facebook)</a:t>
            </a:r>
          </a:p>
        </p:txBody>
      </p:sp>
    </p:spTree>
    <p:extLst>
      <p:ext uri="{BB962C8B-B14F-4D97-AF65-F5344CB8AC3E}">
        <p14:creationId xmlns:p14="http://schemas.microsoft.com/office/powerpoint/2010/main" val="5766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A3B2-04BE-FB4C-90B6-098756E2597D}"/>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Idea of Word Embeddings</a:t>
            </a:r>
          </a:p>
        </p:txBody>
      </p:sp>
      <p:sp>
        <p:nvSpPr>
          <p:cNvPr id="3" name="Content Placeholder 2">
            <a:extLst>
              <a:ext uri="{FF2B5EF4-FFF2-40B4-BE49-F238E27FC236}">
                <a16:creationId xmlns:a16="http://schemas.microsoft.com/office/drawing/2014/main" id="{AE12B2F3-59F2-3244-AE54-0400575C21CC}"/>
              </a:ext>
            </a:extLst>
          </p:cNvPr>
          <p:cNvSpPr>
            <a:spLocks noGrp="1"/>
          </p:cNvSpPr>
          <p:nvPr>
            <p:ph idx="1"/>
          </p:nvPr>
        </p:nvSpPr>
        <p:spPr>
          <a:xfrm>
            <a:off x="838200" y="1431235"/>
            <a:ext cx="10515600" cy="5061640"/>
          </a:xfrm>
        </p:spPr>
        <p:txBody>
          <a:bodyPr>
            <a:normAutofit fontScale="92500" lnSpcReduction="10000"/>
          </a:bodyPr>
          <a:lstStyle/>
          <a:p>
            <a:r>
              <a:rPr lang="en-CA" dirty="0"/>
              <a:t>Create a feature representation of every word. Therefore it allows a correlation among words. </a:t>
            </a:r>
          </a:p>
          <a:p>
            <a:endParaRPr lang="en-CA" dirty="0"/>
          </a:p>
          <a:p>
            <a:r>
              <a:rPr lang="en-GB" dirty="0"/>
              <a:t>Capture semantics , similarity and context through vector representation (capture relationships)</a:t>
            </a:r>
          </a:p>
          <a:p>
            <a:endParaRPr lang="en-GB" dirty="0"/>
          </a:p>
          <a:p>
            <a:r>
              <a:rPr lang="en-GB" dirty="0"/>
              <a:t>Representation in low dimensional, dense representation</a:t>
            </a:r>
          </a:p>
          <a:p>
            <a:endParaRPr lang="en-GB" dirty="0"/>
          </a:p>
          <a:p>
            <a:r>
              <a:rPr lang="en-GB" dirty="0"/>
              <a:t>Vectors become more meaningful -</a:t>
            </a:r>
            <a:r>
              <a:rPr lang="en-GB" dirty="0">
                <a:sym typeface="Wingdings" pitchFamily="2" charset="2"/>
              </a:rPr>
              <a:t> rich representation</a:t>
            </a:r>
          </a:p>
          <a:p>
            <a:endParaRPr lang="en-GB" dirty="0">
              <a:sym typeface="Wingdings" pitchFamily="2" charset="2"/>
            </a:endParaRPr>
          </a:p>
          <a:p>
            <a:r>
              <a:rPr lang="en-CA" dirty="0"/>
              <a:t>Each word is a vector of a certain dimension, which represents some aspect.</a:t>
            </a:r>
            <a:endParaRPr lang="en-GB" dirty="0">
              <a:sym typeface="Wingdings" pitchFamily="2" charset="2"/>
            </a:endParaRPr>
          </a:p>
          <a:p>
            <a:endParaRPr lang="en-GB" dirty="0"/>
          </a:p>
          <a:p>
            <a:endParaRPr lang="en-GB" dirty="0"/>
          </a:p>
        </p:txBody>
      </p:sp>
      <p:sp>
        <p:nvSpPr>
          <p:cNvPr id="4" name="Footer Placeholder 3">
            <a:extLst>
              <a:ext uri="{FF2B5EF4-FFF2-40B4-BE49-F238E27FC236}">
                <a16:creationId xmlns:a16="http://schemas.microsoft.com/office/drawing/2014/main" id="{ACF49BDC-7CE6-9746-84AF-37AEF915D1F7}"/>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470429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5165C-E1CB-C443-BD54-5C78C90B2B77}"/>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Why we are studying this now?</a:t>
            </a:r>
          </a:p>
        </p:txBody>
      </p:sp>
      <p:sp>
        <p:nvSpPr>
          <p:cNvPr id="3" name="Content Placeholder 2">
            <a:extLst>
              <a:ext uri="{FF2B5EF4-FFF2-40B4-BE49-F238E27FC236}">
                <a16:creationId xmlns:a16="http://schemas.microsoft.com/office/drawing/2014/main" id="{C16B4A90-CCC7-C84E-B844-B5F6A9511C30}"/>
              </a:ext>
            </a:extLst>
          </p:cNvPr>
          <p:cNvSpPr>
            <a:spLocks noGrp="1"/>
          </p:cNvSpPr>
          <p:nvPr>
            <p:ph idx="1"/>
          </p:nvPr>
        </p:nvSpPr>
        <p:spPr>
          <a:xfrm>
            <a:off x="838200" y="1551214"/>
            <a:ext cx="10515600" cy="4625749"/>
          </a:xfrm>
        </p:spPr>
        <p:txBody>
          <a:bodyPr>
            <a:normAutofit fontScale="92500" lnSpcReduction="10000"/>
          </a:bodyPr>
          <a:lstStyle/>
          <a:p>
            <a:r>
              <a:rPr lang="en-GB" dirty="0"/>
              <a:t>They highly improved NLP/text analytic system capabilities/performance</a:t>
            </a:r>
          </a:p>
          <a:p>
            <a:endParaRPr lang="en-GB" dirty="0"/>
          </a:p>
          <a:p>
            <a:r>
              <a:rPr lang="en-GB" dirty="0"/>
              <a:t>Word Embeddings are building blocks of Neural &amp; Deep Learning models</a:t>
            </a:r>
          </a:p>
          <a:p>
            <a:endParaRPr lang="en-GB" dirty="0"/>
          </a:p>
          <a:p>
            <a:r>
              <a:rPr lang="en-GB" dirty="0"/>
              <a:t>You can use pretrained word-embeddings if you have less data (transfer learning)</a:t>
            </a:r>
          </a:p>
          <a:p>
            <a:endParaRPr lang="en-GB" dirty="0"/>
          </a:p>
          <a:p>
            <a:r>
              <a:rPr lang="en-GB" dirty="0"/>
              <a:t>On their own they can be used for clustering and data visualization for data analysis (later example)</a:t>
            </a:r>
          </a:p>
          <a:p>
            <a:endParaRPr lang="en-GB" dirty="0"/>
          </a:p>
          <a:p>
            <a:r>
              <a:rPr lang="en-GB" dirty="0"/>
              <a:t>Many interesting properties</a:t>
            </a:r>
          </a:p>
          <a:p>
            <a:endParaRPr lang="en-GB" dirty="0"/>
          </a:p>
        </p:txBody>
      </p:sp>
      <p:sp>
        <p:nvSpPr>
          <p:cNvPr id="4" name="Footer Placeholder 3">
            <a:extLst>
              <a:ext uri="{FF2B5EF4-FFF2-40B4-BE49-F238E27FC236}">
                <a16:creationId xmlns:a16="http://schemas.microsoft.com/office/drawing/2014/main" id="{D0611588-E9EB-DD49-8918-602489EF42FF}"/>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2231861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Analogy: Embeddings capture relational meaning!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8756" y="1649930"/>
                <a:ext cx="9760226" cy="3333750"/>
              </a:xfrm>
            </p:spPr>
            <p:txBody>
              <a:bodyPr/>
              <a:lstStyle/>
              <a:p>
                <a:pPr marL="0" indent="0">
                  <a:buNone/>
                </a:pPr>
                <a:r>
                  <a:rPr lang="en-US" dirty="0"/>
                  <a:t>vector(</a:t>
                </a:r>
                <a:r>
                  <a:rPr lang="en-US" i="1" dirty="0"/>
                  <a:t>‘king’</a:t>
                </a:r>
                <a:r>
                  <a:rPr lang="en-US" dirty="0"/>
                  <a:t>) - vector(</a:t>
                </a:r>
                <a:r>
                  <a:rPr lang="en-US" i="1" dirty="0"/>
                  <a:t>‘man’</a:t>
                </a:r>
                <a:r>
                  <a:rPr lang="en-US" dirty="0"/>
                  <a:t>) + vector(</a:t>
                </a:r>
                <a:r>
                  <a:rPr lang="en-US" i="1" dirty="0"/>
                  <a:t>‘woman’</a:t>
                </a:r>
                <a:r>
                  <a:rPr lang="en-US" dirty="0"/>
                  <a:t>)  </a:t>
                </a:r>
                <a14:m>
                  <m:oMath xmlns:m="http://schemas.openxmlformats.org/officeDocument/2006/math">
                    <m:r>
                      <a:rPr lang="en-US" i="1" dirty="0" smtClean="0">
                        <a:latin typeface="Cambria Math" charset="0"/>
                        <a:ea typeface="Cambria Math" charset="0"/>
                        <a:cs typeface="Cambria Math" charset="0"/>
                      </a:rPr>
                      <m:t>≈</m:t>
                    </m:r>
                    <m:r>
                      <a:rPr lang="en-US" b="0" i="1" dirty="0" smtClean="0">
                        <a:latin typeface="Cambria Math" charset="0"/>
                        <a:ea typeface="Cambria Math" charset="0"/>
                        <a:cs typeface="Cambria Math" charset="0"/>
                      </a:rPr>
                      <m:t> </m:t>
                    </m:r>
                  </m:oMath>
                </a14:m>
                <a:r>
                  <a:rPr lang="en-US" dirty="0"/>
                  <a:t>vector(‘queen’)</a:t>
                </a:r>
              </a:p>
              <a:p>
                <a:pPr marL="0" indent="0">
                  <a:buNone/>
                </a:pPr>
                <a:r>
                  <a:rPr lang="en-US" dirty="0"/>
                  <a:t>vector(</a:t>
                </a:r>
                <a:r>
                  <a:rPr lang="en-US" i="1" dirty="0"/>
                  <a:t>‘Paris’</a:t>
                </a:r>
                <a:r>
                  <a:rPr lang="en-US" dirty="0"/>
                  <a:t>) - vector(</a:t>
                </a:r>
                <a:r>
                  <a:rPr lang="en-US" i="1" dirty="0"/>
                  <a:t>‘France’</a:t>
                </a:r>
                <a:r>
                  <a:rPr lang="en-US" dirty="0"/>
                  <a:t>) + vector(</a:t>
                </a:r>
                <a:r>
                  <a:rPr lang="en-US" i="1" dirty="0"/>
                  <a:t>‘Italy’</a:t>
                </a:r>
                <a:r>
                  <a:rPr lang="en-US" dirty="0"/>
                  <a:t>) </a:t>
                </a:r>
                <a14:m>
                  <m:oMath xmlns:m="http://schemas.openxmlformats.org/officeDocument/2006/math">
                    <m:r>
                      <a:rPr lang="en-US" i="1" dirty="0">
                        <a:latin typeface="Cambria Math" charset="0"/>
                        <a:ea typeface="Cambria Math" charset="0"/>
                        <a:cs typeface="Cambria Math" charset="0"/>
                      </a:rPr>
                      <m:t>≈</m:t>
                    </m:r>
                  </m:oMath>
                </a14:m>
                <a:r>
                  <a:rPr lang="en-US" dirty="0"/>
                  <a:t> vector(‘Rome’)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8756" y="1649930"/>
                <a:ext cx="9760226" cy="3333750"/>
              </a:xfrm>
              <a:blipFill>
                <a:blip r:embed="rId3"/>
                <a:stretch>
                  <a:fillRect l="-1299" t="-3422" r="-1169"/>
                </a:stretch>
              </a:blipFill>
            </p:spPr>
            <p:txBody>
              <a:bodyPr/>
              <a:lstStyle/>
              <a:p>
                <a:r>
                  <a:rPr lang="en-GB">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1243" y="3316805"/>
            <a:ext cx="7269513" cy="2588695"/>
          </a:xfrm>
          <a:prstGeom prst="rect">
            <a:avLst/>
          </a:prstGeom>
        </p:spPr>
      </p:pic>
      <p:sp>
        <p:nvSpPr>
          <p:cNvPr id="6" name="Footer Placeholder 5">
            <a:extLst>
              <a:ext uri="{FF2B5EF4-FFF2-40B4-BE49-F238E27FC236}">
                <a16:creationId xmlns:a16="http://schemas.microsoft.com/office/drawing/2014/main" id="{AB8E1D7C-C752-2144-A140-D4769157D176}"/>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7839365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82D8-DC0C-F647-94D5-5B65EE638924}"/>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The amazing power of word vectors </a:t>
            </a:r>
          </a:p>
        </p:txBody>
      </p:sp>
      <p:sp>
        <p:nvSpPr>
          <p:cNvPr id="3" name="Content Placeholder 2">
            <a:extLst>
              <a:ext uri="{FF2B5EF4-FFF2-40B4-BE49-F238E27FC236}">
                <a16:creationId xmlns:a16="http://schemas.microsoft.com/office/drawing/2014/main" id="{F0EFD566-93AC-484D-9E6D-C074D9319F58}"/>
              </a:ext>
            </a:extLst>
          </p:cNvPr>
          <p:cNvSpPr>
            <a:spLocks noGrp="1"/>
          </p:cNvSpPr>
          <p:nvPr>
            <p:ph idx="1"/>
          </p:nvPr>
        </p:nvSpPr>
        <p:spPr>
          <a:xfrm>
            <a:off x="-334618" y="1428750"/>
            <a:ext cx="10515600" cy="4927600"/>
          </a:xfrm>
        </p:spPr>
        <p:txBody>
          <a:bodyPr>
            <a:normAutofit/>
          </a:bodyPr>
          <a:lstStyle/>
          <a:p>
            <a:pPr marL="457200" lvl="1" indent="0">
              <a:buNone/>
            </a:pPr>
            <a:endParaRPr lang="en-GB" dirty="0"/>
          </a:p>
          <a:p>
            <a:pPr lvl="1"/>
            <a:r>
              <a:rPr lang="en-GB" dirty="0">
                <a:hlinkClick r:id="rId3"/>
              </a:rPr>
              <a:t>https://www.kdnuggets.com/2016/05/amazing-power-word-vectors.html</a:t>
            </a:r>
            <a:endParaRPr lang="en-GB" dirty="0"/>
          </a:p>
          <a:p>
            <a:pPr lvl="1"/>
            <a:endParaRPr lang="en-GB" dirty="0"/>
          </a:p>
        </p:txBody>
      </p:sp>
      <p:sp>
        <p:nvSpPr>
          <p:cNvPr id="5" name="Footer Placeholder 4">
            <a:extLst>
              <a:ext uri="{FF2B5EF4-FFF2-40B4-BE49-F238E27FC236}">
                <a16:creationId xmlns:a16="http://schemas.microsoft.com/office/drawing/2014/main" id="{9B0F23B2-6F60-8742-A287-370837872881}"/>
              </a:ext>
            </a:extLst>
          </p:cNvPr>
          <p:cNvSpPr>
            <a:spLocks noGrp="1"/>
          </p:cNvSpPr>
          <p:nvPr>
            <p:ph type="ftr" sz="quarter" idx="11"/>
          </p:nvPr>
        </p:nvSpPr>
        <p:spPr/>
        <p:txBody>
          <a:bodyPr/>
          <a:lstStyle/>
          <a:p>
            <a:r>
              <a:rPr lang="en-US"/>
              <a:t>Applied Text Analytics F20/F21AA </a:t>
            </a:r>
          </a:p>
        </p:txBody>
      </p:sp>
      <p:pic>
        <p:nvPicPr>
          <p:cNvPr id="11" name="Picture 10">
            <a:extLst>
              <a:ext uri="{FF2B5EF4-FFF2-40B4-BE49-F238E27FC236}">
                <a16:creationId xmlns:a16="http://schemas.microsoft.com/office/drawing/2014/main" id="{BB29AE67-5B88-2141-B69A-BED51CFEEE67}"/>
              </a:ext>
            </a:extLst>
          </p:cNvPr>
          <p:cNvPicPr>
            <a:picLocks noChangeAspect="1"/>
          </p:cNvPicPr>
          <p:nvPr/>
        </p:nvPicPr>
        <p:blipFill>
          <a:blip r:embed="rId4"/>
          <a:stretch>
            <a:fillRect/>
          </a:stretch>
        </p:blipFill>
        <p:spPr>
          <a:xfrm>
            <a:off x="356269" y="4060825"/>
            <a:ext cx="3810000" cy="2120900"/>
          </a:xfrm>
          <a:prstGeom prst="rect">
            <a:avLst/>
          </a:prstGeom>
        </p:spPr>
      </p:pic>
      <p:pic>
        <p:nvPicPr>
          <p:cNvPr id="12" name="Picture 11">
            <a:extLst>
              <a:ext uri="{FF2B5EF4-FFF2-40B4-BE49-F238E27FC236}">
                <a16:creationId xmlns:a16="http://schemas.microsoft.com/office/drawing/2014/main" id="{279E09F5-1401-A146-8172-C70B2A54088B}"/>
              </a:ext>
            </a:extLst>
          </p:cNvPr>
          <p:cNvPicPr>
            <a:picLocks noChangeAspect="1"/>
          </p:cNvPicPr>
          <p:nvPr/>
        </p:nvPicPr>
        <p:blipFill>
          <a:blip r:embed="rId5"/>
          <a:stretch>
            <a:fillRect/>
          </a:stretch>
        </p:blipFill>
        <p:spPr>
          <a:xfrm>
            <a:off x="1180272" y="2654301"/>
            <a:ext cx="1638300" cy="1231900"/>
          </a:xfrm>
          <a:prstGeom prst="rect">
            <a:avLst/>
          </a:prstGeom>
        </p:spPr>
      </p:pic>
      <p:pic>
        <p:nvPicPr>
          <p:cNvPr id="13" name="Picture 12">
            <a:extLst>
              <a:ext uri="{FF2B5EF4-FFF2-40B4-BE49-F238E27FC236}">
                <a16:creationId xmlns:a16="http://schemas.microsoft.com/office/drawing/2014/main" id="{B7A75DD6-AA41-2642-8CC5-6D3BFD7E9D1A}"/>
              </a:ext>
            </a:extLst>
          </p:cNvPr>
          <p:cNvPicPr>
            <a:picLocks noChangeAspect="1"/>
          </p:cNvPicPr>
          <p:nvPr/>
        </p:nvPicPr>
        <p:blipFill>
          <a:blip r:embed="rId6"/>
          <a:stretch>
            <a:fillRect/>
          </a:stretch>
        </p:blipFill>
        <p:spPr>
          <a:xfrm>
            <a:off x="4998721" y="2593342"/>
            <a:ext cx="4983480" cy="3243578"/>
          </a:xfrm>
          <a:prstGeom prst="rect">
            <a:avLst/>
          </a:prstGeom>
        </p:spPr>
      </p:pic>
    </p:spTree>
    <p:extLst>
      <p:ext uri="{BB962C8B-B14F-4D97-AF65-F5344CB8AC3E}">
        <p14:creationId xmlns:p14="http://schemas.microsoft.com/office/powerpoint/2010/main" val="88642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EE7F-9DB8-2E44-ABF5-F0AD99EA7430}"/>
              </a:ext>
            </a:extLst>
          </p:cNvPr>
          <p:cNvSpPr>
            <a:spLocks noGrp="1"/>
          </p:cNvSpPr>
          <p:nvPr>
            <p:ph type="title"/>
          </p:nvPr>
        </p:nvSpPr>
        <p:spPr/>
        <p:txBody>
          <a:bodyPr/>
          <a:lstStyle/>
          <a:p>
            <a:r>
              <a:rPr lang="en-GB" dirty="0"/>
              <a:t>Word2Vec</a:t>
            </a:r>
          </a:p>
        </p:txBody>
      </p:sp>
      <p:sp>
        <p:nvSpPr>
          <p:cNvPr id="3" name="Text Placeholder 2">
            <a:extLst>
              <a:ext uri="{FF2B5EF4-FFF2-40B4-BE49-F238E27FC236}">
                <a16:creationId xmlns:a16="http://schemas.microsoft.com/office/drawing/2014/main" id="{077133F2-C969-3645-8ABB-57E4A3330156}"/>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D4CC46B6-8A10-544B-A49A-B264FA89D06F}"/>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482306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8246-C2CA-2542-97F4-09B3D3EAA069}"/>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Word2vec</a:t>
            </a:r>
            <a:endParaRPr lang="en-GB" dirty="0"/>
          </a:p>
        </p:txBody>
      </p:sp>
      <p:sp>
        <p:nvSpPr>
          <p:cNvPr id="3" name="Content Placeholder 2">
            <a:extLst>
              <a:ext uri="{FF2B5EF4-FFF2-40B4-BE49-F238E27FC236}">
                <a16:creationId xmlns:a16="http://schemas.microsoft.com/office/drawing/2014/main" id="{9F0E54D7-1B6F-4249-8199-805DD1289572}"/>
              </a:ext>
            </a:extLst>
          </p:cNvPr>
          <p:cNvSpPr>
            <a:spLocks noGrp="1"/>
          </p:cNvSpPr>
          <p:nvPr>
            <p:ph idx="1"/>
          </p:nvPr>
        </p:nvSpPr>
        <p:spPr>
          <a:xfrm>
            <a:off x="838200" y="1641066"/>
            <a:ext cx="10515600" cy="4351338"/>
          </a:xfrm>
        </p:spPr>
        <p:txBody>
          <a:bodyPr>
            <a:normAutofit/>
          </a:bodyPr>
          <a:lstStyle/>
          <a:p>
            <a:r>
              <a:rPr lang="en-CA" dirty="0"/>
              <a:t>We will build a dense vector for each word, chosen so that it is similar to vectors of words that appear in similar contexts </a:t>
            </a:r>
          </a:p>
          <a:p>
            <a:pPr marL="0" indent="0">
              <a:buNone/>
            </a:pPr>
            <a:endParaRPr lang="en-GB" dirty="0"/>
          </a:p>
          <a:p>
            <a:r>
              <a:rPr lang="en-GB" b="1" dirty="0">
                <a:solidFill>
                  <a:schemeClr val="tx2"/>
                </a:solidFill>
              </a:rPr>
              <a:t>Word2vec: </a:t>
            </a:r>
            <a:r>
              <a:rPr lang="en-CA" dirty="0"/>
              <a:t>a popular Word Embedding model &amp; had the </a:t>
            </a:r>
            <a:r>
              <a:rPr lang="en-GB" dirty="0"/>
              <a:t>biggest impact that turned the world </a:t>
            </a:r>
            <a:r>
              <a:rPr lang="en-US" dirty="0"/>
              <a:t>of</a:t>
            </a:r>
            <a:r>
              <a:rPr lang="en-GB" dirty="0"/>
              <a:t> NLP into the direction of Neural Networks &amp; Deep Learning.</a:t>
            </a:r>
          </a:p>
          <a:p>
            <a:endParaRPr lang="en-GB" dirty="0"/>
          </a:p>
          <a:p>
            <a:r>
              <a:rPr lang="en-CA" dirty="0"/>
              <a:t>It was introduced in 2013 by team of researchers led by Thomas </a:t>
            </a:r>
            <a:r>
              <a:rPr lang="en-CA" dirty="0" err="1"/>
              <a:t>Mikolov</a:t>
            </a:r>
            <a:r>
              <a:rPr lang="en-CA" dirty="0"/>
              <a:t> at Google - Read the paper </a:t>
            </a:r>
            <a:r>
              <a:rPr lang="en-CA" u="sng" dirty="0">
                <a:hlinkClick r:id="rId3"/>
              </a:rPr>
              <a:t>here</a:t>
            </a:r>
            <a:r>
              <a:rPr lang="en-CA" dirty="0"/>
              <a:t>.</a:t>
            </a:r>
            <a:endParaRPr lang="en-GB" dirty="0"/>
          </a:p>
          <a:p>
            <a:endParaRPr lang="en-CA" dirty="0"/>
          </a:p>
          <a:p>
            <a:endParaRPr lang="en-GB" dirty="0"/>
          </a:p>
        </p:txBody>
      </p:sp>
      <p:sp>
        <p:nvSpPr>
          <p:cNvPr id="4" name="Footer Placeholder 3">
            <a:extLst>
              <a:ext uri="{FF2B5EF4-FFF2-40B4-BE49-F238E27FC236}">
                <a16:creationId xmlns:a16="http://schemas.microsoft.com/office/drawing/2014/main" id="{6B3EBD6E-EFD7-4B42-9682-CEF7FD1DBF65}"/>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725584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28246-C2CA-2542-97F4-09B3D3EAA069}"/>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Word2vec</a:t>
            </a:r>
            <a:endParaRPr lang="en-GB" dirty="0"/>
          </a:p>
        </p:txBody>
      </p:sp>
      <p:sp>
        <p:nvSpPr>
          <p:cNvPr id="3" name="Content Placeholder 2">
            <a:extLst>
              <a:ext uri="{FF2B5EF4-FFF2-40B4-BE49-F238E27FC236}">
                <a16:creationId xmlns:a16="http://schemas.microsoft.com/office/drawing/2014/main" id="{9F0E54D7-1B6F-4249-8199-805DD1289572}"/>
              </a:ext>
            </a:extLst>
          </p:cNvPr>
          <p:cNvSpPr>
            <a:spLocks noGrp="1"/>
          </p:cNvSpPr>
          <p:nvPr>
            <p:ph idx="1"/>
          </p:nvPr>
        </p:nvSpPr>
        <p:spPr>
          <a:xfrm>
            <a:off x="838200" y="1641066"/>
            <a:ext cx="10515600" cy="4351338"/>
          </a:xfrm>
        </p:spPr>
        <p:txBody>
          <a:bodyPr>
            <a:normAutofit lnSpcReduction="10000"/>
          </a:bodyPr>
          <a:lstStyle/>
          <a:p>
            <a:pPr marL="0" indent="0">
              <a:buNone/>
            </a:pPr>
            <a:r>
              <a:rPr lang="en-CA" dirty="0"/>
              <a:t>(</a:t>
            </a:r>
            <a:r>
              <a:rPr lang="en-CA" dirty="0" err="1"/>
              <a:t>Mikolov</a:t>
            </a:r>
            <a:r>
              <a:rPr lang="en-CA" dirty="0"/>
              <a:t> et al. 2013) [is a framework for learning word vectors ]</a:t>
            </a:r>
          </a:p>
          <a:p>
            <a:r>
              <a:rPr lang="en-US" dirty="0"/>
              <a:t>Popular embedding method</a:t>
            </a:r>
          </a:p>
          <a:p>
            <a:r>
              <a:rPr lang="en-US" dirty="0"/>
              <a:t>Very fast to train</a:t>
            </a:r>
          </a:p>
          <a:p>
            <a:r>
              <a:rPr lang="en-US" dirty="0"/>
              <a:t>Code available on the web</a:t>
            </a:r>
          </a:p>
          <a:p>
            <a:endParaRPr lang="en-US" dirty="0"/>
          </a:p>
          <a:p>
            <a:r>
              <a:rPr lang="en-US" dirty="0"/>
              <a:t>Idea: </a:t>
            </a:r>
            <a:r>
              <a:rPr lang="en-US" b="1" dirty="0"/>
              <a:t>predict</a:t>
            </a:r>
            <a:r>
              <a:rPr lang="en-US" dirty="0"/>
              <a:t> rather than </a:t>
            </a:r>
            <a:r>
              <a:rPr lang="en-US" b="1" dirty="0"/>
              <a:t>count </a:t>
            </a:r>
          </a:p>
          <a:p>
            <a:pPr lvl="1"/>
            <a:endParaRPr lang="en-US" b="1" dirty="0"/>
          </a:p>
          <a:p>
            <a:pPr lvl="1"/>
            <a:r>
              <a:rPr lang="en-GB" dirty="0"/>
              <a:t>Feature space embeds  words similarity</a:t>
            </a:r>
          </a:p>
          <a:p>
            <a:pPr lvl="1"/>
            <a:endParaRPr lang="en-GB" dirty="0"/>
          </a:p>
          <a:p>
            <a:pPr lvl="1"/>
            <a:r>
              <a:rPr lang="en-GB" dirty="0"/>
              <a:t>mapping to that representation is learned. </a:t>
            </a:r>
          </a:p>
          <a:p>
            <a:endParaRPr lang="en-CA" dirty="0"/>
          </a:p>
          <a:p>
            <a:endParaRPr lang="en-GB" dirty="0"/>
          </a:p>
        </p:txBody>
      </p:sp>
      <p:sp>
        <p:nvSpPr>
          <p:cNvPr id="4" name="Footer Placeholder 3">
            <a:extLst>
              <a:ext uri="{FF2B5EF4-FFF2-40B4-BE49-F238E27FC236}">
                <a16:creationId xmlns:a16="http://schemas.microsoft.com/office/drawing/2014/main" id="{6B3EBD6E-EFD7-4B42-9682-CEF7FD1DBF65}"/>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6814850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3BBF-2C3C-1345-8110-A2FBB123A773}"/>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Word2vec (how it works)</a:t>
            </a:r>
            <a:endParaRPr lang="en-GB" dirty="0"/>
          </a:p>
        </p:txBody>
      </p:sp>
      <p:sp>
        <p:nvSpPr>
          <p:cNvPr id="3" name="Content Placeholder 2">
            <a:extLst>
              <a:ext uri="{FF2B5EF4-FFF2-40B4-BE49-F238E27FC236}">
                <a16:creationId xmlns:a16="http://schemas.microsoft.com/office/drawing/2014/main" id="{9F0732A3-0A23-8D42-98EE-D41F1932FB24}"/>
              </a:ext>
            </a:extLst>
          </p:cNvPr>
          <p:cNvSpPr>
            <a:spLocks noGrp="1"/>
          </p:cNvSpPr>
          <p:nvPr>
            <p:ph idx="1"/>
          </p:nvPr>
        </p:nvSpPr>
        <p:spPr>
          <a:xfrm>
            <a:off x="838200" y="1572896"/>
            <a:ext cx="10515600" cy="4351338"/>
          </a:xfrm>
        </p:spPr>
        <p:txBody>
          <a:bodyPr>
            <a:normAutofit fontScale="92500" lnSpcReduction="10000"/>
          </a:bodyPr>
          <a:lstStyle/>
          <a:p>
            <a:r>
              <a:rPr lang="en-CA" dirty="0"/>
              <a:t>Its </a:t>
            </a:r>
            <a:r>
              <a:rPr lang="en-CA" b="1" dirty="0">
                <a:solidFill>
                  <a:schemeClr val="accent1"/>
                </a:solidFill>
              </a:rPr>
              <a:t>input</a:t>
            </a:r>
            <a:r>
              <a:rPr lang="en-CA" dirty="0"/>
              <a:t> is a </a:t>
            </a:r>
            <a:r>
              <a:rPr lang="en-CA" b="1" dirty="0">
                <a:solidFill>
                  <a:schemeClr val="accent1"/>
                </a:solidFill>
              </a:rPr>
              <a:t>text corpus </a:t>
            </a:r>
            <a:r>
              <a:rPr lang="en-CA" dirty="0"/>
              <a:t>and its </a:t>
            </a:r>
            <a:r>
              <a:rPr lang="en-CA" b="1" dirty="0">
                <a:solidFill>
                  <a:srgbClr val="C00000"/>
                </a:solidFill>
              </a:rPr>
              <a:t>output</a:t>
            </a:r>
            <a:r>
              <a:rPr lang="en-CA" dirty="0"/>
              <a:t> is a set of vectors: </a:t>
            </a:r>
            <a:r>
              <a:rPr lang="en-CA" b="1" dirty="0">
                <a:solidFill>
                  <a:srgbClr val="C00000"/>
                </a:solidFill>
              </a:rPr>
              <a:t>feature vectors for words</a:t>
            </a:r>
            <a:r>
              <a:rPr lang="en-CA" dirty="0"/>
              <a:t> in that corpus. Given a a large corpus of text ( up to 1–100 billion words of unlabeled texts)</a:t>
            </a:r>
          </a:p>
          <a:p>
            <a:endParaRPr lang="en-CA" dirty="0"/>
          </a:p>
          <a:p>
            <a:r>
              <a:rPr lang="en-CA" dirty="0"/>
              <a:t>Go through each position </a:t>
            </a:r>
            <a:r>
              <a:rPr lang="en-CA" i="1" dirty="0"/>
              <a:t>i </a:t>
            </a:r>
            <a:r>
              <a:rPr lang="en-CA" dirty="0"/>
              <a:t>in the text, which has a target word </a:t>
            </a:r>
            <a:r>
              <a:rPr lang="en-CA" i="1" dirty="0"/>
              <a:t>t </a:t>
            </a:r>
            <a:r>
              <a:rPr lang="en-CA" dirty="0"/>
              <a:t>and context words </a:t>
            </a:r>
            <a:r>
              <a:rPr lang="en-CA" i="1" dirty="0"/>
              <a:t>c. </a:t>
            </a:r>
          </a:p>
          <a:p>
            <a:endParaRPr lang="en-CA" dirty="0"/>
          </a:p>
          <a:p>
            <a:r>
              <a:rPr lang="en-CA" dirty="0"/>
              <a:t>Use the similarity of the word vectors for </a:t>
            </a:r>
            <a:r>
              <a:rPr lang="en-CA" i="1" dirty="0"/>
              <a:t>t </a:t>
            </a:r>
            <a:r>
              <a:rPr lang="en-CA" dirty="0"/>
              <a:t>and </a:t>
            </a:r>
            <a:r>
              <a:rPr lang="en-CA" i="1" dirty="0"/>
              <a:t>c </a:t>
            </a:r>
            <a:r>
              <a:rPr lang="en-CA" dirty="0"/>
              <a:t>to calculate the probability of </a:t>
            </a:r>
            <a:r>
              <a:rPr lang="en-CA" i="1" dirty="0"/>
              <a:t>c </a:t>
            </a:r>
            <a:r>
              <a:rPr lang="en-CA" dirty="0"/>
              <a:t>given </a:t>
            </a:r>
            <a:r>
              <a:rPr lang="en-CA" i="1" dirty="0"/>
              <a:t>t </a:t>
            </a:r>
            <a:r>
              <a:rPr lang="en-CA" dirty="0"/>
              <a:t>(or vice versa) </a:t>
            </a:r>
          </a:p>
          <a:p>
            <a:endParaRPr lang="en-CA" dirty="0"/>
          </a:p>
          <a:p>
            <a:r>
              <a:rPr lang="en-CA" dirty="0"/>
              <a:t>Keep adjusting the word vectors to maximize this probability </a:t>
            </a:r>
          </a:p>
          <a:p>
            <a:endParaRPr lang="en-GB" dirty="0"/>
          </a:p>
        </p:txBody>
      </p:sp>
      <p:sp>
        <p:nvSpPr>
          <p:cNvPr id="4" name="Footer Placeholder 3">
            <a:extLst>
              <a:ext uri="{FF2B5EF4-FFF2-40B4-BE49-F238E27FC236}">
                <a16:creationId xmlns:a16="http://schemas.microsoft.com/office/drawing/2014/main" id="{B15D95BF-8EF2-B24F-BE2E-7D22F226918C}"/>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2538309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Recap: Bag of words model</a:t>
            </a:r>
          </a:p>
        </p:txBody>
      </p:sp>
      <p:sp>
        <p:nvSpPr>
          <p:cNvPr id="22531" name="Content Placeholder 2"/>
          <p:cNvSpPr>
            <a:spLocks noGrp="1"/>
          </p:cNvSpPr>
          <p:nvPr>
            <p:ph idx="1"/>
          </p:nvPr>
        </p:nvSpPr>
        <p:spPr/>
        <p:txBody>
          <a:bodyPr>
            <a:normAutofit/>
          </a:bodyPr>
          <a:lstStyle/>
          <a:p>
            <a:pPr eaLnBrk="1" hangingPunct="1"/>
            <a:r>
              <a:rPr lang="en-US" dirty="0">
                <a:ea typeface="ＭＳ Ｐゴシック" charset="-128"/>
              </a:rPr>
              <a:t>Doesn’t consider the ordering of words in a document ( still works well for many applications like classification and topic modelling)</a:t>
            </a:r>
          </a:p>
          <a:p>
            <a:pPr eaLnBrk="1" hangingPunct="1"/>
            <a:endParaRPr lang="en-US" dirty="0">
              <a:ea typeface="ＭＳ Ｐゴシック" charset="-128"/>
            </a:endParaRPr>
          </a:p>
          <a:p>
            <a:pPr eaLnBrk="1" hangingPunct="1"/>
            <a:r>
              <a:rPr lang="en-US" dirty="0">
                <a:ea typeface="ＭＳ Ｐゴシック" charset="-128"/>
              </a:rPr>
              <a:t>Applications on language generation and sentiment analysis  require more of capturing  the meaning </a:t>
            </a:r>
          </a:p>
          <a:p>
            <a:pPr eaLnBrk="1" hangingPunct="1"/>
            <a:endParaRPr lang="en-US" dirty="0">
              <a:ea typeface="ＭＳ Ｐゴシック" charset="-128"/>
            </a:endParaRPr>
          </a:p>
          <a:p>
            <a:pPr eaLnBrk="1" hangingPunct="1"/>
            <a:r>
              <a:rPr lang="en-US" dirty="0">
                <a:ea typeface="ＭＳ Ｐゴシック" charset="-128"/>
              </a:rPr>
              <a:t>So: The  order of words provides ‘semantic’ meaning. Therefore we will also study how to </a:t>
            </a:r>
            <a:r>
              <a:rPr lang="en-US" b="1" dirty="0">
                <a:solidFill>
                  <a:srgbClr val="C00000"/>
                </a:solidFill>
                <a:ea typeface="ＭＳ Ｐゴシック" charset="-128"/>
              </a:rPr>
              <a:t>represent context/analogy/similarity </a:t>
            </a:r>
            <a:r>
              <a:rPr lang="en-US" dirty="0">
                <a:ea typeface="ＭＳ Ｐゴシック" charset="-128"/>
              </a:rPr>
              <a:t>&amp; how to </a:t>
            </a:r>
            <a:r>
              <a:rPr lang="en-US" b="1" dirty="0">
                <a:solidFill>
                  <a:srgbClr val="C00000"/>
                </a:solidFill>
                <a:ea typeface="ＭＳ Ｐゴシック" charset="-128"/>
              </a:rPr>
              <a:t>represent ‘ text as a set of sequence’</a:t>
            </a:r>
            <a:r>
              <a:rPr lang="en-US" dirty="0">
                <a:ea typeface="ＭＳ Ｐゴシック" charset="-128"/>
              </a:rPr>
              <a:t> </a:t>
            </a:r>
            <a:r>
              <a:rPr lang="en-US" b="1" dirty="0">
                <a:solidFill>
                  <a:schemeClr val="accent1"/>
                </a:solidFill>
                <a:ea typeface="ＭＳ Ｐゴシック" charset="-128"/>
              </a:rPr>
              <a:t>[ More related to NLP ]</a:t>
            </a:r>
          </a:p>
        </p:txBody>
      </p:sp>
      <p:sp>
        <p:nvSpPr>
          <p:cNvPr id="2" name="Footer Placeholder 1">
            <a:extLst>
              <a:ext uri="{FF2B5EF4-FFF2-40B4-BE49-F238E27FC236}">
                <a16:creationId xmlns:a16="http://schemas.microsoft.com/office/drawing/2014/main" id="{12846B5D-DF48-C240-A213-E6CE9E639D61}"/>
              </a:ext>
            </a:extLst>
          </p:cNvPr>
          <p:cNvSpPr>
            <a:spLocks noGrp="1"/>
          </p:cNvSpPr>
          <p:nvPr>
            <p:ph type="ftr" sz="quarter" idx="11"/>
          </p:nvPr>
        </p:nvSpPr>
        <p:spPr/>
        <p:txBody>
          <a:bodyPr/>
          <a:lstStyle/>
          <a:p>
            <a:r>
              <a:rPr lang="en-CA"/>
              <a:t>Applied Text Analytics F20/F21AA </a:t>
            </a:r>
            <a:endParaRPr lang="en-US"/>
          </a:p>
        </p:txBody>
      </p:sp>
    </p:spTree>
    <p:extLst>
      <p:ext uri="{BB962C8B-B14F-4D97-AF65-F5344CB8AC3E}">
        <p14:creationId xmlns:p14="http://schemas.microsoft.com/office/powerpoint/2010/main" val="1222795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E9DA-21AE-8A4F-8A96-0C6DFB037868}"/>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Word2vec</a:t>
            </a:r>
            <a:endParaRPr lang="en-GB" dirty="0"/>
          </a:p>
        </p:txBody>
      </p:sp>
      <p:sp>
        <p:nvSpPr>
          <p:cNvPr id="3" name="Content Placeholder 2">
            <a:extLst>
              <a:ext uri="{FF2B5EF4-FFF2-40B4-BE49-F238E27FC236}">
                <a16:creationId xmlns:a16="http://schemas.microsoft.com/office/drawing/2014/main" id="{9368C313-B8BD-7E44-9E1F-0F60A417FD12}"/>
              </a:ext>
            </a:extLst>
          </p:cNvPr>
          <p:cNvSpPr>
            <a:spLocks noGrp="1"/>
          </p:cNvSpPr>
          <p:nvPr>
            <p:ph idx="1"/>
          </p:nvPr>
        </p:nvSpPr>
        <p:spPr/>
        <p:txBody>
          <a:bodyPr/>
          <a:lstStyle/>
          <a:p>
            <a:r>
              <a:rPr lang="en-CA" dirty="0"/>
              <a:t>Word2vec is a prediction based model rather than frequency.</a:t>
            </a:r>
          </a:p>
          <a:p>
            <a:endParaRPr lang="en-CA" dirty="0"/>
          </a:p>
          <a:p>
            <a:r>
              <a:rPr lang="en-CA" dirty="0"/>
              <a:t>It uses predictive analysis to make a weighted guess of a word co-occurring with respect to it’s neighbouring words. </a:t>
            </a:r>
          </a:p>
          <a:p>
            <a:endParaRPr lang="en-CA" dirty="0"/>
          </a:p>
          <a:p>
            <a:pPr marL="0" indent="0">
              <a:buNone/>
            </a:pPr>
            <a:r>
              <a:rPr lang="en-CA" dirty="0"/>
              <a:t>There are 2 variants to this model:</a:t>
            </a:r>
          </a:p>
          <a:p>
            <a:r>
              <a:rPr lang="en-CA" dirty="0"/>
              <a:t>CBOW (Continuous Bag of Words): This model tries to predict a word on bases of it’s neighbours.</a:t>
            </a:r>
          </a:p>
          <a:p>
            <a:r>
              <a:rPr lang="en-CA" dirty="0" err="1"/>
              <a:t>SkipGram</a:t>
            </a:r>
            <a:r>
              <a:rPr lang="en-CA" dirty="0"/>
              <a:t>: This models tries to predict the neighbours of a word.</a:t>
            </a:r>
          </a:p>
          <a:p>
            <a:endParaRPr lang="en-GB" dirty="0"/>
          </a:p>
        </p:txBody>
      </p:sp>
      <p:sp>
        <p:nvSpPr>
          <p:cNvPr id="4" name="Footer Placeholder 3">
            <a:extLst>
              <a:ext uri="{FF2B5EF4-FFF2-40B4-BE49-F238E27FC236}">
                <a16:creationId xmlns:a16="http://schemas.microsoft.com/office/drawing/2014/main" id="{B6492F85-5019-484B-9BA5-F605DA9DE411}"/>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53721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82D8-DC0C-F647-94D5-5B65EE638924}"/>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Word2vec</a:t>
            </a:r>
          </a:p>
        </p:txBody>
      </p:sp>
      <p:sp>
        <p:nvSpPr>
          <p:cNvPr id="3" name="Content Placeholder 2">
            <a:extLst>
              <a:ext uri="{FF2B5EF4-FFF2-40B4-BE49-F238E27FC236}">
                <a16:creationId xmlns:a16="http://schemas.microsoft.com/office/drawing/2014/main" id="{F0EFD566-93AC-484D-9E6D-C074D9319F58}"/>
              </a:ext>
            </a:extLst>
          </p:cNvPr>
          <p:cNvSpPr>
            <a:spLocks noGrp="1"/>
          </p:cNvSpPr>
          <p:nvPr>
            <p:ph idx="1"/>
          </p:nvPr>
        </p:nvSpPr>
        <p:spPr>
          <a:xfrm>
            <a:off x="838200" y="1428750"/>
            <a:ext cx="10515600" cy="4927600"/>
          </a:xfrm>
        </p:spPr>
        <p:txBody>
          <a:bodyPr>
            <a:normAutofit/>
          </a:bodyPr>
          <a:lstStyle/>
          <a:p>
            <a:pPr lvl="1"/>
            <a:endParaRPr lang="en-GB" dirty="0"/>
          </a:p>
          <a:p>
            <a:r>
              <a:rPr lang="en-GB" dirty="0"/>
              <a:t>The word2vec algorithm trains word representations based on either a </a:t>
            </a:r>
            <a:r>
              <a:rPr lang="en-GB" b="1" dirty="0">
                <a:solidFill>
                  <a:srgbClr val="C00000"/>
                </a:solidFill>
              </a:rPr>
              <a:t>continuous bag-of-words (CBOW) </a:t>
            </a:r>
            <a:r>
              <a:rPr lang="en-GB" dirty="0"/>
              <a:t>or </a:t>
            </a:r>
            <a:r>
              <a:rPr lang="en-GB" b="1" dirty="0">
                <a:solidFill>
                  <a:srgbClr val="C00000"/>
                </a:solidFill>
              </a:rPr>
              <a:t>skip-gram model</a:t>
            </a:r>
            <a:r>
              <a:rPr lang="en-GB" dirty="0"/>
              <a:t>, such that words are embedded in space along with similar words based on their context</a:t>
            </a:r>
          </a:p>
          <a:p>
            <a:endParaRPr lang="en-GB" dirty="0"/>
          </a:p>
          <a:p>
            <a:r>
              <a:rPr lang="en-GB" dirty="0"/>
              <a:t>This is more effective than a </a:t>
            </a:r>
            <a:r>
              <a:rPr lang="en-GB" dirty="0">
                <a:solidFill>
                  <a:schemeClr val="accent1"/>
                </a:solidFill>
              </a:rPr>
              <a:t>bag-of-words</a:t>
            </a:r>
            <a:r>
              <a:rPr lang="en-GB" dirty="0"/>
              <a:t> </a:t>
            </a:r>
            <a:r>
              <a:rPr lang="en-GB" dirty="0">
                <a:solidFill>
                  <a:schemeClr val="accent1"/>
                </a:solidFill>
              </a:rPr>
              <a:t>or bag-of-n-grams </a:t>
            </a:r>
            <a:r>
              <a:rPr lang="en-GB" dirty="0"/>
              <a:t>model because it generalizes better and has a lower dimensionality but still is of a fixed length so it can be used in common machine learning algorithms.</a:t>
            </a:r>
          </a:p>
          <a:p>
            <a:pPr lvl="1"/>
            <a:endParaRPr lang="en-GB" dirty="0"/>
          </a:p>
        </p:txBody>
      </p:sp>
      <p:sp>
        <p:nvSpPr>
          <p:cNvPr id="5" name="Footer Placeholder 4">
            <a:extLst>
              <a:ext uri="{FF2B5EF4-FFF2-40B4-BE49-F238E27FC236}">
                <a16:creationId xmlns:a16="http://schemas.microsoft.com/office/drawing/2014/main" id="{9B0F23B2-6F60-8742-A287-370837872881}"/>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310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5B7E20-0C2C-2E4A-8217-369CA31A0FB7}"/>
              </a:ext>
            </a:extLst>
          </p:cNvPr>
          <p:cNvSpPr>
            <a:spLocks noGrp="1"/>
          </p:cNvSpPr>
          <p:nvPr>
            <p:ph type="title"/>
          </p:nvPr>
        </p:nvSpPr>
        <p:spPr/>
        <p:txBody>
          <a:bodyPr/>
          <a:lstStyle/>
          <a:p>
            <a:r>
              <a:rPr lang="en-GB" b="1" dirty="0">
                <a:solidFill>
                  <a:srgbClr val="C00000"/>
                </a:solidFill>
              </a:rPr>
              <a:t>(CBOW) vs.</a:t>
            </a:r>
            <a:r>
              <a:rPr lang="en-GB" dirty="0"/>
              <a:t> </a:t>
            </a:r>
            <a:r>
              <a:rPr lang="en-GB" b="1" dirty="0">
                <a:solidFill>
                  <a:srgbClr val="C00000"/>
                </a:solidFill>
              </a:rPr>
              <a:t>skip-gram model</a:t>
            </a:r>
            <a:endParaRPr lang="en-GB" dirty="0"/>
          </a:p>
        </p:txBody>
      </p:sp>
      <p:sp>
        <p:nvSpPr>
          <p:cNvPr id="7" name="Content Placeholder 6">
            <a:extLst>
              <a:ext uri="{FF2B5EF4-FFF2-40B4-BE49-F238E27FC236}">
                <a16:creationId xmlns:a16="http://schemas.microsoft.com/office/drawing/2014/main" id="{1E1C85A0-6407-A742-94DE-EF084888A33F}"/>
              </a:ext>
            </a:extLst>
          </p:cNvPr>
          <p:cNvSpPr>
            <a:spLocks noGrp="1"/>
          </p:cNvSpPr>
          <p:nvPr>
            <p:ph sz="half" idx="1"/>
          </p:nvPr>
        </p:nvSpPr>
        <p:spPr>
          <a:xfrm>
            <a:off x="838200" y="1690688"/>
            <a:ext cx="5181600" cy="4486275"/>
          </a:xfrm>
        </p:spPr>
        <p:txBody>
          <a:bodyPr/>
          <a:lstStyle/>
          <a:p>
            <a:r>
              <a:rPr lang="en-GB" dirty="0"/>
              <a:t>The cat </a:t>
            </a:r>
            <a:r>
              <a:rPr lang="en-GB" b="1" dirty="0">
                <a:solidFill>
                  <a:schemeClr val="accent1"/>
                </a:solidFill>
              </a:rPr>
              <a:t>ate</a:t>
            </a:r>
            <a:r>
              <a:rPr lang="en-GB" dirty="0"/>
              <a:t> the hat</a:t>
            </a:r>
          </a:p>
          <a:p>
            <a:endParaRPr lang="en-GB" dirty="0"/>
          </a:p>
          <a:p>
            <a:r>
              <a:rPr lang="en-GB" dirty="0"/>
              <a:t>CBOW</a:t>
            </a:r>
          </a:p>
          <a:p>
            <a:pPr lvl="1"/>
            <a:r>
              <a:rPr lang="en-GB" dirty="0"/>
              <a:t>Input (context words)</a:t>
            </a:r>
          </a:p>
          <a:p>
            <a:pPr lvl="1"/>
            <a:r>
              <a:rPr lang="en-GB" dirty="0"/>
              <a:t>Output (centre/target word) </a:t>
            </a:r>
            <a:r>
              <a:rPr lang="en-GB" sz="2800" b="1" dirty="0">
                <a:solidFill>
                  <a:schemeClr val="accent1"/>
                </a:solidFill>
              </a:rPr>
              <a:t>ate</a:t>
            </a:r>
          </a:p>
          <a:p>
            <a:endParaRPr lang="en-GB" dirty="0"/>
          </a:p>
          <a:p>
            <a:r>
              <a:rPr lang="en-GB" dirty="0"/>
              <a:t>Skip-gram</a:t>
            </a:r>
          </a:p>
          <a:p>
            <a:pPr lvl="1"/>
            <a:r>
              <a:rPr lang="en-GB" dirty="0"/>
              <a:t>Input (centre/target word) </a:t>
            </a:r>
            <a:r>
              <a:rPr lang="en-GB" b="1" dirty="0">
                <a:solidFill>
                  <a:schemeClr val="accent1"/>
                </a:solidFill>
              </a:rPr>
              <a:t>ate</a:t>
            </a:r>
            <a:r>
              <a:rPr lang="en-GB" dirty="0"/>
              <a:t> </a:t>
            </a:r>
          </a:p>
          <a:p>
            <a:pPr lvl="1"/>
            <a:r>
              <a:rPr lang="en-GB" dirty="0"/>
              <a:t>Output (context words)</a:t>
            </a:r>
          </a:p>
          <a:p>
            <a:pPr lvl="1"/>
            <a:endParaRPr lang="en-GB" sz="2800" b="1" dirty="0">
              <a:solidFill>
                <a:schemeClr val="accent1"/>
              </a:solidFill>
            </a:endParaRPr>
          </a:p>
          <a:p>
            <a:pPr lvl="1"/>
            <a:endParaRPr lang="en-GB" dirty="0"/>
          </a:p>
        </p:txBody>
      </p:sp>
      <p:sp>
        <p:nvSpPr>
          <p:cNvPr id="4" name="Footer Placeholder 3">
            <a:extLst>
              <a:ext uri="{FF2B5EF4-FFF2-40B4-BE49-F238E27FC236}">
                <a16:creationId xmlns:a16="http://schemas.microsoft.com/office/drawing/2014/main" id="{C071D5D8-792A-5F40-BF3F-0867B40C3488}"/>
              </a:ext>
            </a:extLst>
          </p:cNvPr>
          <p:cNvSpPr>
            <a:spLocks noGrp="1"/>
          </p:cNvSpPr>
          <p:nvPr>
            <p:ph type="ftr" sz="quarter" idx="11"/>
          </p:nvPr>
        </p:nvSpPr>
        <p:spPr/>
        <p:txBody>
          <a:bodyPr/>
          <a:lstStyle/>
          <a:p>
            <a:r>
              <a:rPr lang="en-US"/>
              <a:t>Applied Text Analytics F20/F21AA </a:t>
            </a:r>
          </a:p>
        </p:txBody>
      </p:sp>
      <p:pic>
        <p:nvPicPr>
          <p:cNvPr id="9" name="Content Placeholder 5">
            <a:extLst>
              <a:ext uri="{FF2B5EF4-FFF2-40B4-BE49-F238E27FC236}">
                <a16:creationId xmlns:a16="http://schemas.microsoft.com/office/drawing/2014/main" id="{D2702A06-2CDE-6341-8DAA-ED409CF31002}"/>
              </a:ext>
            </a:extLst>
          </p:cNvPr>
          <p:cNvPicPr>
            <a:picLocks noGrp="1" noChangeAspect="1"/>
          </p:cNvPicPr>
          <p:nvPr>
            <p:ph sz="half" idx="2"/>
          </p:nvPr>
        </p:nvPicPr>
        <p:blipFill>
          <a:blip r:embed="rId2"/>
          <a:stretch>
            <a:fillRect/>
          </a:stretch>
        </p:blipFill>
        <p:spPr>
          <a:xfrm>
            <a:off x="6019800" y="2084587"/>
            <a:ext cx="5813612" cy="4092375"/>
          </a:xfrm>
        </p:spPr>
      </p:pic>
    </p:spTree>
    <p:extLst>
      <p:ext uri="{BB962C8B-B14F-4D97-AF65-F5344CB8AC3E}">
        <p14:creationId xmlns:p14="http://schemas.microsoft.com/office/powerpoint/2010/main" val="3944204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FA6C-E8ED-9D43-A85E-2B7AC9C2F642}"/>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Skip-gram model ( with negative sampling)</a:t>
            </a:r>
          </a:p>
        </p:txBody>
      </p:sp>
      <p:sp>
        <p:nvSpPr>
          <p:cNvPr id="3" name="Content Placeholder 2">
            <a:extLst>
              <a:ext uri="{FF2B5EF4-FFF2-40B4-BE49-F238E27FC236}">
                <a16:creationId xmlns:a16="http://schemas.microsoft.com/office/drawing/2014/main" id="{075505FF-3F24-D147-8370-6A29ADF78130}"/>
              </a:ext>
            </a:extLst>
          </p:cNvPr>
          <p:cNvSpPr>
            <a:spLocks noGrp="1"/>
          </p:cNvSpPr>
          <p:nvPr>
            <p:ph idx="1"/>
          </p:nvPr>
        </p:nvSpPr>
        <p:spPr/>
        <p:txBody>
          <a:bodyPr>
            <a:normAutofit/>
          </a:bodyPr>
          <a:lstStyle/>
          <a:p>
            <a:r>
              <a:rPr lang="en-GB" dirty="0"/>
              <a:t>We studied bi-grams, tri-grams to capture context</a:t>
            </a:r>
          </a:p>
          <a:p>
            <a:endParaRPr lang="en-GB" dirty="0"/>
          </a:p>
          <a:p>
            <a:r>
              <a:rPr lang="en-GB" dirty="0"/>
              <a:t>Skip-gram model, one is allowed to skip at most k tokens while predicting the context</a:t>
            </a:r>
          </a:p>
          <a:p>
            <a:endParaRPr lang="en-GB" dirty="0"/>
          </a:p>
          <a:p>
            <a:r>
              <a:rPr lang="en-GB" dirty="0"/>
              <a:t>Example of pair of similar sentences:</a:t>
            </a:r>
          </a:p>
          <a:p>
            <a:pPr lvl="1"/>
            <a:r>
              <a:rPr lang="en-GB" dirty="0"/>
              <a:t>Adam and Eve ate an apple.</a:t>
            </a:r>
          </a:p>
          <a:p>
            <a:pPr lvl="1"/>
            <a:r>
              <a:rPr lang="en-GB" dirty="0"/>
              <a:t>Adam ate the red apple.</a:t>
            </a:r>
          </a:p>
          <a:p>
            <a:endParaRPr lang="en-GB" dirty="0"/>
          </a:p>
        </p:txBody>
      </p:sp>
      <p:sp>
        <p:nvSpPr>
          <p:cNvPr id="4" name="Footer Placeholder 3">
            <a:extLst>
              <a:ext uri="{FF2B5EF4-FFF2-40B4-BE49-F238E27FC236}">
                <a16:creationId xmlns:a16="http://schemas.microsoft.com/office/drawing/2014/main" id="{3116A8F6-5A04-364E-8576-6F4E3620576E}"/>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937759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E3BBF-2C3C-1345-8110-A2FBB123A773}"/>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Word2vec (how skip gram model  works)</a:t>
            </a:r>
            <a:endParaRPr lang="en-GB" dirty="0"/>
          </a:p>
        </p:txBody>
      </p:sp>
      <p:sp>
        <p:nvSpPr>
          <p:cNvPr id="3" name="Content Placeholder 2">
            <a:extLst>
              <a:ext uri="{FF2B5EF4-FFF2-40B4-BE49-F238E27FC236}">
                <a16:creationId xmlns:a16="http://schemas.microsoft.com/office/drawing/2014/main" id="{9F0732A3-0A23-8D42-98EE-D41F1932FB24}"/>
              </a:ext>
            </a:extLst>
          </p:cNvPr>
          <p:cNvSpPr>
            <a:spLocks noGrp="1"/>
          </p:cNvSpPr>
          <p:nvPr>
            <p:ph idx="1"/>
          </p:nvPr>
        </p:nvSpPr>
        <p:spPr>
          <a:xfrm>
            <a:off x="838200" y="1572896"/>
            <a:ext cx="10515600" cy="4351338"/>
          </a:xfrm>
        </p:spPr>
        <p:txBody>
          <a:bodyPr>
            <a:normAutofit/>
          </a:bodyPr>
          <a:lstStyle/>
          <a:p>
            <a:pPr marL="0" indent="0">
              <a:buNone/>
            </a:pPr>
            <a:r>
              <a:rPr lang="en-US" sz="2800" b="0" dirty="0"/>
              <a:t>Approach: predict if candidate word </a:t>
            </a:r>
            <a:r>
              <a:rPr lang="en-US" sz="2800" b="0" i="1" dirty="0"/>
              <a:t>c</a:t>
            </a:r>
            <a:r>
              <a:rPr lang="en-US" sz="2800" b="0" dirty="0"/>
              <a:t> is a "neighbor”</a:t>
            </a:r>
          </a:p>
          <a:p>
            <a:pPr marL="514350" indent="-514350">
              <a:buFont typeface="+mj-lt"/>
              <a:buAutoNum type="arabicPeriod"/>
            </a:pPr>
            <a:r>
              <a:rPr lang="en-US" dirty="0"/>
              <a:t>Treat the target word and a neighboring context word as positive examples.</a:t>
            </a:r>
          </a:p>
          <a:p>
            <a:pPr marL="514350" indent="-514350">
              <a:buFont typeface="+mj-lt"/>
              <a:buAutoNum type="arabicPeriod"/>
            </a:pPr>
            <a:r>
              <a:rPr lang="en-US" dirty="0"/>
              <a:t>Randomly sample other words in the lexicon to get negative samples</a:t>
            </a:r>
          </a:p>
          <a:p>
            <a:pPr marL="514350" indent="-514350">
              <a:buFont typeface="+mj-lt"/>
              <a:buAutoNum type="arabicPeriod"/>
            </a:pPr>
            <a:r>
              <a:rPr lang="en-US" dirty="0"/>
              <a:t>Use logistic regression to train a classifier to distinguish those two cases</a:t>
            </a:r>
          </a:p>
          <a:p>
            <a:pPr marL="514350" indent="-514350">
              <a:buFont typeface="+mj-lt"/>
              <a:buAutoNum type="arabicPeriod"/>
            </a:pPr>
            <a:r>
              <a:rPr lang="en-US" dirty="0"/>
              <a:t>Use the weights as the embeddings</a:t>
            </a:r>
          </a:p>
        </p:txBody>
      </p:sp>
      <p:sp>
        <p:nvSpPr>
          <p:cNvPr id="4" name="Footer Placeholder 3">
            <a:extLst>
              <a:ext uri="{FF2B5EF4-FFF2-40B4-BE49-F238E27FC236}">
                <a16:creationId xmlns:a16="http://schemas.microsoft.com/office/drawing/2014/main" id="{B15D95BF-8EF2-B24F-BE2E-7D22F226918C}"/>
              </a:ext>
            </a:extLst>
          </p:cNvPr>
          <p:cNvSpPr>
            <a:spLocks noGrp="1"/>
          </p:cNvSpPr>
          <p:nvPr>
            <p:ph type="ftr" sz="quarter" idx="11"/>
          </p:nvPr>
        </p:nvSpPr>
        <p:spPr/>
        <p:txBody>
          <a:bodyPr/>
          <a:lstStyle/>
          <a:p>
            <a:r>
              <a:rPr lang="en-US"/>
              <a:t>Applied Text Analytics F20/F21AA </a:t>
            </a:r>
            <a:endParaRPr lang="en-US" dirty="0"/>
          </a:p>
        </p:txBody>
      </p:sp>
    </p:spTree>
    <p:extLst>
      <p:ext uri="{BB962C8B-B14F-4D97-AF65-F5344CB8AC3E}">
        <p14:creationId xmlns:p14="http://schemas.microsoft.com/office/powerpoint/2010/main" val="26654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lumMod val="75000"/>
                  </a:schemeClr>
                </a:solidFill>
                <a:effectLst>
                  <a:outerShdw blurRad="38100" dist="38100" dir="2700000" algn="tl">
                    <a:srgbClr val="000000">
                      <a:alpha val="43137"/>
                    </a:srgbClr>
                  </a:outerShdw>
                </a:effectLst>
              </a:rPr>
              <a:t>Skip-Gram Training Data</a:t>
            </a:r>
          </a:p>
        </p:txBody>
      </p:sp>
      <p:sp>
        <p:nvSpPr>
          <p:cNvPr id="3" name="Content Placeholder 2"/>
          <p:cNvSpPr>
            <a:spLocks noGrp="1"/>
          </p:cNvSpPr>
          <p:nvPr>
            <p:ph idx="1"/>
          </p:nvPr>
        </p:nvSpPr>
        <p:spPr/>
        <p:txBody>
          <a:bodyPr>
            <a:normAutofit/>
          </a:bodyPr>
          <a:lstStyle/>
          <a:p>
            <a:pPr marL="0" indent="0">
              <a:buNone/>
            </a:pPr>
            <a:r>
              <a:rPr lang="en-US" sz="3200" dirty="0"/>
              <a:t>Training sentence:</a:t>
            </a:r>
          </a:p>
          <a:p>
            <a:r>
              <a:rPr lang="en-US" dirty="0">
                <a:solidFill>
                  <a:schemeClr val="bg1">
                    <a:lumMod val="65000"/>
                  </a:schemeClr>
                </a:solidFill>
              </a:rPr>
              <a:t>... lemon, a </a:t>
            </a:r>
            <a:r>
              <a:rPr lang="en-US" dirty="0">
                <a:solidFill>
                  <a:srgbClr val="0000FF"/>
                </a:solidFill>
              </a:rPr>
              <a:t>tablespoon of </a:t>
            </a:r>
            <a:r>
              <a:rPr lang="en-US" b="1" dirty="0">
                <a:solidFill>
                  <a:srgbClr val="FF0066"/>
                </a:solidFill>
              </a:rPr>
              <a:t>apricot</a:t>
            </a:r>
            <a:r>
              <a:rPr lang="en-US" dirty="0">
                <a:solidFill>
                  <a:srgbClr val="0000FF"/>
                </a:solidFill>
              </a:rPr>
              <a:t> jam   a</a:t>
            </a:r>
            <a:r>
              <a:rPr lang="en-US" dirty="0"/>
              <a:t>   </a:t>
            </a:r>
            <a:r>
              <a:rPr lang="en-US" dirty="0">
                <a:solidFill>
                  <a:schemeClr val="bg1">
                    <a:lumMod val="65000"/>
                  </a:schemeClr>
                </a:solidFill>
              </a:rPr>
              <a:t>pinch ... </a:t>
            </a:r>
          </a:p>
          <a:p>
            <a:r>
              <a:rPr lang="en-US" dirty="0">
                <a:solidFill>
                  <a:schemeClr val="bg1">
                    <a:lumMod val="65000"/>
                  </a:schemeClr>
                </a:solidFill>
              </a:rPr>
              <a:t>                         </a:t>
            </a:r>
            <a:r>
              <a:rPr lang="en-US" dirty="0">
                <a:solidFill>
                  <a:srgbClr val="0000FF"/>
                </a:solidFill>
              </a:rPr>
              <a:t>c1            c2   </a:t>
            </a:r>
            <a:r>
              <a:rPr lang="en-US" dirty="0">
                <a:solidFill>
                  <a:srgbClr val="C00000"/>
                </a:solidFill>
              </a:rPr>
              <a:t>target</a:t>
            </a:r>
            <a:r>
              <a:rPr lang="en-US" dirty="0">
                <a:solidFill>
                  <a:schemeClr val="bg1">
                    <a:lumMod val="65000"/>
                  </a:schemeClr>
                </a:solidFill>
              </a:rPr>
              <a:t>  </a:t>
            </a:r>
            <a:r>
              <a:rPr lang="en-US" dirty="0">
                <a:solidFill>
                  <a:srgbClr val="0000FF"/>
                </a:solidFill>
              </a:rPr>
              <a:t>c3    c4</a:t>
            </a:r>
          </a:p>
          <a:p>
            <a:endParaRPr lang="en-US" sz="3200" dirty="0"/>
          </a:p>
        </p:txBody>
      </p:sp>
      <p:sp>
        <p:nvSpPr>
          <p:cNvPr id="5" name="TextBox 4">
            <a:extLst>
              <a:ext uri="{FF2B5EF4-FFF2-40B4-BE49-F238E27FC236}">
                <a16:creationId xmlns:a16="http://schemas.microsoft.com/office/drawing/2014/main" id="{35BF3B17-D3CC-D947-AFB2-4BB69E8F44CA}"/>
              </a:ext>
            </a:extLst>
          </p:cNvPr>
          <p:cNvSpPr txBox="1"/>
          <p:nvPr/>
        </p:nvSpPr>
        <p:spPr>
          <a:xfrm>
            <a:off x="1855694" y="4325900"/>
            <a:ext cx="8480612" cy="523220"/>
          </a:xfrm>
          <a:prstGeom prst="rect">
            <a:avLst/>
          </a:prstGeom>
          <a:noFill/>
        </p:spPr>
        <p:txBody>
          <a:bodyPr wrap="square" rtlCol="0">
            <a:spAutoFit/>
          </a:bodyPr>
          <a:lstStyle/>
          <a:p>
            <a:r>
              <a:rPr lang="en-US" sz="2800" dirty="0"/>
              <a:t>Assume context words are those in +/- 2 word window</a:t>
            </a:r>
          </a:p>
        </p:txBody>
      </p:sp>
      <p:sp>
        <p:nvSpPr>
          <p:cNvPr id="7" name="Footer Placeholder 6">
            <a:extLst>
              <a:ext uri="{FF2B5EF4-FFF2-40B4-BE49-F238E27FC236}">
                <a16:creationId xmlns:a16="http://schemas.microsoft.com/office/drawing/2014/main" id="{B680D043-45DA-014B-80FC-E4AB1D6D8DB7}"/>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004352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968438"/>
          </a:xfrm>
        </p:spPr>
        <p:txBody>
          <a:bodyPr/>
          <a:lstStyle/>
          <a:p>
            <a:r>
              <a:rPr lang="en-US" b="0" dirty="0"/>
              <a:t>Skip-Gram Goal</a:t>
            </a:r>
          </a:p>
        </p:txBody>
      </p:sp>
      <p:sp>
        <p:nvSpPr>
          <p:cNvPr id="3" name="Content Placeholder 2"/>
          <p:cNvSpPr>
            <a:spLocks noGrp="1"/>
          </p:cNvSpPr>
          <p:nvPr>
            <p:ph idx="1"/>
          </p:nvPr>
        </p:nvSpPr>
        <p:spPr>
          <a:xfrm>
            <a:off x="503412" y="1748790"/>
            <a:ext cx="9707388" cy="4023360"/>
          </a:xfrm>
        </p:spPr>
        <p:txBody>
          <a:bodyPr>
            <a:normAutofit fontScale="40000" lnSpcReduction="20000"/>
          </a:bodyPr>
          <a:lstStyle/>
          <a:p>
            <a:pPr>
              <a:spcAft>
                <a:spcPts val="1400"/>
              </a:spcAft>
            </a:pPr>
            <a:r>
              <a:rPr lang="en-US" sz="9600" dirty="0"/>
              <a:t>Given a tuple (</a:t>
            </a:r>
            <a:r>
              <a:rPr lang="en-US" sz="9600" dirty="0" err="1"/>
              <a:t>t,c</a:t>
            </a:r>
            <a:r>
              <a:rPr lang="en-US" sz="9600" dirty="0"/>
              <a:t>)  = target, context</a:t>
            </a:r>
          </a:p>
          <a:p>
            <a:pPr lvl="1"/>
            <a:r>
              <a:rPr lang="en-US" sz="9400" dirty="0"/>
              <a:t>(</a:t>
            </a:r>
            <a:r>
              <a:rPr lang="en-US" sz="9400" i="1" dirty="0">
                <a:solidFill>
                  <a:srgbClr val="C00000"/>
                </a:solidFill>
              </a:rPr>
              <a:t>apricot</a:t>
            </a:r>
            <a:r>
              <a:rPr lang="en-US" sz="9400" i="1" dirty="0"/>
              <a:t>, </a:t>
            </a:r>
            <a:r>
              <a:rPr lang="en-US" sz="9400" i="1" dirty="0">
                <a:solidFill>
                  <a:srgbClr val="0000FF"/>
                </a:solidFill>
              </a:rPr>
              <a:t>jam</a:t>
            </a:r>
            <a:r>
              <a:rPr lang="en-US" sz="9400" dirty="0"/>
              <a:t>)                       +</a:t>
            </a:r>
            <a:r>
              <a:rPr lang="en-US" sz="9400" dirty="0" err="1"/>
              <a:t>ve</a:t>
            </a:r>
            <a:endParaRPr lang="en-US" sz="9400" dirty="0"/>
          </a:p>
          <a:p>
            <a:pPr lvl="1"/>
            <a:r>
              <a:rPr lang="en-US" sz="9400" dirty="0"/>
              <a:t>(</a:t>
            </a:r>
            <a:r>
              <a:rPr lang="en-US" sz="9400" i="1" dirty="0">
                <a:solidFill>
                  <a:srgbClr val="C00000"/>
                </a:solidFill>
              </a:rPr>
              <a:t>apricot</a:t>
            </a:r>
            <a:r>
              <a:rPr lang="en-US" sz="9400" i="1" dirty="0"/>
              <a:t>, </a:t>
            </a:r>
            <a:r>
              <a:rPr lang="en-US" sz="9400" i="1" dirty="0">
                <a:solidFill>
                  <a:srgbClr val="0000FF"/>
                </a:solidFill>
              </a:rPr>
              <a:t>aardvark</a:t>
            </a:r>
            <a:r>
              <a:rPr lang="en-US" sz="9400" dirty="0"/>
              <a:t>)              -</a:t>
            </a:r>
            <a:r>
              <a:rPr lang="en-US" sz="9400" dirty="0" err="1"/>
              <a:t>ve</a:t>
            </a:r>
            <a:endParaRPr lang="en-US" sz="9400" dirty="0"/>
          </a:p>
          <a:p>
            <a:r>
              <a:rPr lang="en-US" sz="9600" dirty="0"/>
              <a:t>Return probability that c is a real context word:</a:t>
            </a:r>
          </a:p>
          <a:p>
            <a:endParaRPr lang="en-US" sz="9600" dirty="0"/>
          </a:p>
          <a:p>
            <a:r>
              <a:rPr lang="en-US" sz="9800" dirty="0"/>
              <a:t>P(+|</a:t>
            </a:r>
            <a:r>
              <a:rPr lang="en-US" sz="9800" dirty="0" err="1"/>
              <a:t>t,c</a:t>
            </a:r>
            <a:r>
              <a:rPr lang="en-US" sz="9800" dirty="0"/>
              <a:t>)</a:t>
            </a:r>
          </a:p>
          <a:p>
            <a:r>
              <a:rPr lang="en-US" sz="9800" i="1" dirty="0"/>
              <a:t>P</a:t>
            </a:r>
            <a:r>
              <a:rPr lang="en-US" sz="9800" dirty="0"/>
              <a:t>(−|</a:t>
            </a:r>
            <a:r>
              <a:rPr lang="en-US" sz="9800" i="1" dirty="0" err="1"/>
              <a:t>t</a:t>
            </a:r>
            <a:r>
              <a:rPr lang="en-US" sz="9800" dirty="0" err="1"/>
              <a:t>,</a:t>
            </a:r>
            <a:r>
              <a:rPr lang="en-US" sz="9800" i="1" dirty="0" err="1"/>
              <a:t>c</a:t>
            </a:r>
            <a:r>
              <a:rPr lang="en-US" sz="9800" dirty="0"/>
              <a:t>) = 1−</a:t>
            </a:r>
            <a:r>
              <a:rPr lang="en-US" sz="9800" i="1" dirty="0"/>
              <a:t>P</a:t>
            </a:r>
            <a:r>
              <a:rPr lang="en-US" sz="9800" dirty="0"/>
              <a:t>(+|</a:t>
            </a:r>
            <a:r>
              <a:rPr lang="en-US" sz="9800" i="1" dirty="0" err="1"/>
              <a:t>t</a:t>
            </a:r>
            <a:r>
              <a:rPr lang="en-US" sz="9800" dirty="0" err="1"/>
              <a:t>,</a:t>
            </a:r>
            <a:r>
              <a:rPr lang="en-US" sz="9800" i="1" dirty="0" err="1"/>
              <a:t>c</a:t>
            </a:r>
            <a:r>
              <a:rPr lang="en-US" sz="9800" dirty="0"/>
              <a:t>)</a:t>
            </a:r>
          </a:p>
          <a:p>
            <a:endParaRPr lang="en-US" sz="3200" dirty="0"/>
          </a:p>
          <a:p>
            <a:endParaRPr lang="en-US" sz="3200" dirty="0"/>
          </a:p>
        </p:txBody>
      </p:sp>
      <p:sp>
        <p:nvSpPr>
          <p:cNvPr id="5" name="Footer Placeholder 4">
            <a:extLst>
              <a:ext uri="{FF2B5EF4-FFF2-40B4-BE49-F238E27FC236}">
                <a16:creationId xmlns:a16="http://schemas.microsoft.com/office/drawing/2014/main" id="{D63B2FBD-5002-7844-9886-AE60596FF30A}"/>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125906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47</a:t>
            </a:fld>
            <a:endParaRPr lang="en-US"/>
          </a:p>
        </p:txBody>
      </p:sp>
    </p:spTree>
    <p:extLst>
      <p:ext uri="{BB962C8B-B14F-4D97-AF65-F5344CB8AC3E}">
        <p14:creationId xmlns:p14="http://schemas.microsoft.com/office/powerpoint/2010/main" val="14983249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F3AA-3634-9D4E-AB40-C7415094B143}"/>
              </a:ext>
            </a:extLst>
          </p:cNvPr>
          <p:cNvSpPr>
            <a:spLocks noGrp="1"/>
          </p:cNvSpPr>
          <p:nvPr>
            <p:ph type="title"/>
          </p:nvPr>
        </p:nvSpPr>
        <p:spPr/>
        <p:txBody>
          <a:bodyPr/>
          <a:lstStyle/>
          <a:p>
            <a:r>
              <a:rPr lang="en-US" dirty="0"/>
              <a:t>Turning dot product into a probability</a:t>
            </a:r>
          </a:p>
        </p:txBody>
      </p:sp>
      <p:sp>
        <p:nvSpPr>
          <p:cNvPr id="3" name="Content Placeholder 2">
            <a:extLst>
              <a:ext uri="{FF2B5EF4-FFF2-40B4-BE49-F238E27FC236}">
                <a16:creationId xmlns:a16="http://schemas.microsoft.com/office/drawing/2014/main" id="{3D7E2C0E-61C9-5E4C-973B-FFF6886E65B4}"/>
              </a:ext>
            </a:extLst>
          </p:cNvPr>
          <p:cNvSpPr>
            <a:spLocks noGrp="1"/>
          </p:cNvSpPr>
          <p:nvPr>
            <p:ph idx="1"/>
          </p:nvPr>
        </p:nvSpPr>
        <p:spPr/>
        <p:txBody>
          <a:bodyPr/>
          <a:lstStyle/>
          <a:p>
            <a:r>
              <a:rPr lang="en-US" dirty="0"/>
              <a:t>The sigmoid lies between 0 and 1:</a:t>
            </a:r>
          </a:p>
          <a:p>
            <a:endParaRPr lang="en-US" dirty="0"/>
          </a:p>
        </p:txBody>
      </p:sp>
      <p:pic>
        <p:nvPicPr>
          <p:cNvPr id="4" name="Picture 3">
            <a:extLst>
              <a:ext uri="{FF2B5EF4-FFF2-40B4-BE49-F238E27FC236}">
                <a16:creationId xmlns:a16="http://schemas.microsoft.com/office/drawing/2014/main" id="{2A50DA86-05DE-2347-A314-A71A84638AA2}"/>
              </a:ext>
            </a:extLst>
          </p:cNvPr>
          <p:cNvPicPr>
            <a:picLocks noChangeAspect="1"/>
          </p:cNvPicPr>
          <p:nvPr/>
        </p:nvPicPr>
        <p:blipFill>
          <a:blip r:embed="rId2"/>
          <a:stretch>
            <a:fillRect/>
          </a:stretch>
        </p:blipFill>
        <p:spPr>
          <a:xfrm>
            <a:off x="3886200" y="2098464"/>
            <a:ext cx="3993292" cy="1758950"/>
          </a:xfrm>
          <a:prstGeom prst="rect">
            <a:avLst/>
          </a:prstGeom>
        </p:spPr>
      </p:pic>
      <p:pic>
        <p:nvPicPr>
          <p:cNvPr id="8" name="Picture 7">
            <a:extLst>
              <a:ext uri="{FF2B5EF4-FFF2-40B4-BE49-F238E27FC236}">
                <a16:creationId xmlns:a16="http://schemas.microsoft.com/office/drawing/2014/main" id="{39DAD202-F263-B043-914F-F1E2C57549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88730"/>
            <a:ext cx="6553200" cy="2956331"/>
          </a:xfrm>
          <a:prstGeom prst="rect">
            <a:avLst/>
          </a:prstGeom>
        </p:spPr>
      </p:pic>
      <p:sp>
        <p:nvSpPr>
          <p:cNvPr id="5" name="Footer Placeholder 4">
            <a:extLst>
              <a:ext uri="{FF2B5EF4-FFF2-40B4-BE49-F238E27FC236}">
                <a16:creationId xmlns:a16="http://schemas.microsoft.com/office/drawing/2014/main" id="{2DC31184-18B1-924E-AD27-83EC0177C9DE}"/>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7686172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pic>
        <p:nvPicPr>
          <p:cNvPr id="4" name="Picture 3">
            <a:extLst>
              <a:ext uri="{FF2B5EF4-FFF2-40B4-BE49-F238E27FC236}">
                <a16:creationId xmlns:a16="http://schemas.microsoft.com/office/drawing/2014/main" id="{FC7810DD-2CDA-84D6-AA71-13E4EB7B61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4236" y="45835"/>
            <a:ext cx="2417763" cy="2172710"/>
          </a:xfrm>
          <a:prstGeom prst="rect">
            <a:avLst/>
          </a:prstGeom>
        </p:spPr>
      </p:pic>
      <p:sp>
        <p:nvSpPr>
          <p:cNvPr id="7" name="TextBox 6">
            <a:extLst>
              <a:ext uri="{FF2B5EF4-FFF2-40B4-BE49-F238E27FC236}">
                <a16:creationId xmlns:a16="http://schemas.microsoft.com/office/drawing/2014/main" id="{2786A2C9-E9E8-5231-B426-391A3F757777}"/>
              </a:ext>
            </a:extLst>
          </p:cNvPr>
          <p:cNvSpPr txBox="1"/>
          <p:nvPr/>
        </p:nvSpPr>
        <p:spPr>
          <a:xfrm>
            <a:off x="8724275" y="2159307"/>
            <a:ext cx="3527686" cy="648000"/>
          </a:xfrm>
          <a:prstGeom prst="rect">
            <a:avLst/>
          </a:prstGeom>
          <a:noFill/>
        </p:spPr>
        <p:txBody>
          <a:bodyPr wrap="square" rtlCol="0">
            <a:spAutoFit/>
          </a:bodyPr>
          <a:lstStyle/>
          <a:p>
            <a:r>
              <a:rPr lang="en-US" b="1" dirty="0">
                <a:solidFill>
                  <a:schemeClr val="tx2"/>
                </a:solidFill>
              </a:rPr>
              <a:t>The sigmoid lies between 0 and 1:</a:t>
            </a:r>
          </a:p>
          <a:p>
            <a:endParaRPr lang="en-AE" dirty="0"/>
          </a:p>
        </p:txBody>
      </p:sp>
    </p:spTree>
    <p:extLst>
      <p:ext uri="{BB962C8B-B14F-4D97-AF65-F5344CB8AC3E}">
        <p14:creationId xmlns:p14="http://schemas.microsoft.com/office/powerpoint/2010/main" val="328172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6BE59-4F92-3B49-93A2-FB9CD9B2279B}"/>
              </a:ext>
            </a:extLst>
          </p:cNvPr>
          <p:cNvSpPr>
            <a:spLocks noGrp="1"/>
          </p:cNvSpPr>
          <p:nvPr>
            <p:ph type="title"/>
          </p:nvPr>
        </p:nvSpPr>
        <p:spPr/>
        <p:txBody>
          <a:bodyPr/>
          <a:lstStyle/>
          <a:p>
            <a:r>
              <a:rPr lang="en-GB" dirty="0"/>
              <a:t>Context Aware Analysis</a:t>
            </a:r>
          </a:p>
        </p:txBody>
      </p:sp>
      <p:sp>
        <p:nvSpPr>
          <p:cNvPr id="3" name="Content Placeholder 2">
            <a:extLst>
              <a:ext uri="{FF2B5EF4-FFF2-40B4-BE49-F238E27FC236}">
                <a16:creationId xmlns:a16="http://schemas.microsoft.com/office/drawing/2014/main" id="{29501E67-F471-3F48-9479-11375988B05D}"/>
              </a:ext>
            </a:extLst>
          </p:cNvPr>
          <p:cNvSpPr>
            <a:spLocks noGrp="1"/>
          </p:cNvSpPr>
          <p:nvPr>
            <p:ph idx="1"/>
          </p:nvPr>
        </p:nvSpPr>
        <p:spPr/>
        <p:txBody>
          <a:bodyPr/>
          <a:lstStyle/>
          <a:p>
            <a:r>
              <a:rPr lang="en-GB" dirty="0"/>
              <a:t>We did not consider the context in which the words appear, which we instinctively know plays a huge role in conveying meaning.</a:t>
            </a:r>
          </a:p>
          <a:p>
            <a:endParaRPr lang="en-GB" dirty="0"/>
          </a:p>
          <a:p>
            <a:r>
              <a:rPr lang="en-GB" dirty="0"/>
              <a:t>Lower performing models can often be significantly improved with the addition of contextual feature extraction</a:t>
            </a:r>
          </a:p>
          <a:p>
            <a:endParaRPr lang="en-GB" dirty="0"/>
          </a:p>
          <a:p>
            <a:r>
              <a:rPr lang="en-GB" dirty="0"/>
              <a:t>Classic NLP models use ‘Language based features’ (POS – NER,…)</a:t>
            </a:r>
          </a:p>
        </p:txBody>
      </p:sp>
      <p:sp>
        <p:nvSpPr>
          <p:cNvPr id="4" name="Footer Placeholder 3">
            <a:extLst>
              <a:ext uri="{FF2B5EF4-FFF2-40B4-BE49-F238E27FC236}">
                <a16:creationId xmlns:a16="http://schemas.microsoft.com/office/drawing/2014/main" id="{FA47165A-C354-A345-9B25-D6058D460225}"/>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290831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p:txBody>
          <a:bodyPr>
            <a:normAutofit/>
          </a:bodyPr>
          <a:lstStyle/>
          <a:p>
            <a:r>
              <a:rPr lang="en-US" sz="3200" dirty="0"/>
              <a:t>Training sentence:</a:t>
            </a:r>
          </a:p>
          <a:p>
            <a:r>
              <a:rPr lang="en-US" dirty="0">
                <a:solidFill>
                  <a:schemeClr val="bg1">
                    <a:lumMod val="65000"/>
                  </a:schemeClr>
                </a:solidFill>
              </a:rPr>
              <a:t>... lemon, a </a:t>
            </a:r>
            <a:r>
              <a:rPr lang="en-US" dirty="0">
                <a:solidFill>
                  <a:srgbClr val="0000FF"/>
                </a:solidFill>
              </a:rPr>
              <a:t>tablespoon of </a:t>
            </a:r>
            <a:r>
              <a:rPr lang="en-US" b="1" dirty="0">
                <a:solidFill>
                  <a:srgbClr val="FF0066"/>
                </a:solidFill>
              </a:rPr>
              <a:t>apricot</a:t>
            </a:r>
            <a:r>
              <a:rPr lang="en-US" dirty="0">
                <a:solidFill>
                  <a:srgbClr val="0000FF"/>
                </a:solidFill>
              </a:rPr>
              <a:t> jam   a</a:t>
            </a:r>
            <a:r>
              <a:rPr lang="en-US" dirty="0"/>
              <a:t>   </a:t>
            </a:r>
            <a:r>
              <a:rPr lang="en-US" dirty="0">
                <a:solidFill>
                  <a:schemeClr val="bg1">
                    <a:lumMod val="65000"/>
                  </a:schemeClr>
                </a:solidFill>
              </a:rPr>
              <a:t>pinch ... </a:t>
            </a:r>
          </a:p>
          <a:p>
            <a:r>
              <a:rPr lang="en-US" dirty="0">
                <a:solidFill>
                  <a:schemeClr val="bg1">
                    <a:lumMod val="65000"/>
                  </a:schemeClr>
                </a:solidFill>
              </a:rPr>
              <a:t>                         </a:t>
            </a:r>
            <a:r>
              <a:rPr lang="en-US" dirty="0">
                <a:solidFill>
                  <a:srgbClr val="0000FF"/>
                </a:solidFill>
              </a:rPr>
              <a:t>c1              c2     </a:t>
            </a:r>
            <a:r>
              <a:rPr lang="en-US" dirty="0">
                <a:solidFill>
                  <a:srgbClr val="C00000"/>
                </a:solidFill>
              </a:rPr>
              <a:t>t</a:t>
            </a:r>
            <a:r>
              <a:rPr lang="en-US" dirty="0">
                <a:solidFill>
                  <a:schemeClr val="bg1">
                    <a:lumMod val="65000"/>
                  </a:schemeClr>
                </a:solidFill>
              </a:rPr>
              <a:t>        </a:t>
            </a:r>
            <a:r>
              <a:rPr lang="en-US" dirty="0">
                <a:solidFill>
                  <a:srgbClr val="0000FF"/>
                </a:solidFill>
              </a:rPr>
              <a:t>c3    c4</a:t>
            </a:r>
          </a:p>
          <a:p>
            <a:endParaRPr lang="en-US" sz="3200" dirty="0"/>
          </a:p>
          <a:p>
            <a:r>
              <a:rPr lang="en-US" sz="3200" dirty="0"/>
              <a:t>Training data: input/output pairs centering on </a:t>
            </a:r>
            <a:r>
              <a:rPr lang="en-US" sz="3200" i="1" dirty="0">
                <a:solidFill>
                  <a:srgbClr val="009900"/>
                </a:solidFill>
              </a:rPr>
              <a:t>apricot</a:t>
            </a:r>
            <a:r>
              <a:rPr lang="en-US" sz="3200" i="1" dirty="0"/>
              <a:t> </a:t>
            </a:r>
          </a:p>
          <a:p>
            <a:r>
              <a:rPr lang="en-US" sz="3200" dirty="0" err="1"/>
              <a:t>Asssume</a:t>
            </a:r>
            <a:r>
              <a:rPr lang="en-US" sz="3200" dirty="0"/>
              <a:t> a +/- 2 word window</a:t>
            </a:r>
          </a:p>
        </p:txBody>
      </p:sp>
      <p:sp>
        <p:nvSpPr>
          <p:cNvPr id="5" name="Footer Placeholder 4">
            <a:extLst>
              <a:ext uri="{FF2B5EF4-FFF2-40B4-BE49-F238E27FC236}">
                <a16:creationId xmlns:a16="http://schemas.microsoft.com/office/drawing/2014/main" id="{AAB66E08-09D3-3D4D-A637-8BA202AF3D92}"/>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456119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EB26B-8E43-170E-D24B-3D76FDC34D2D}"/>
              </a:ext>
            </a:extLst>
          </p:cNvPr>
          <p:cNvSpPr>
            <a:spLocks noGrp="1"/>
          </p:cNvSpPr>
          <p:nvPr>
            <p:ph type="title"/>
          </p:nvPr>
        </p:nvSpPr>
        <p:spPr/>
        <p:txBody>
          <a:bodyPr/>
          <a:lstStyle/>
          <a:p>
            <a:r>
              <a:rPr lang="en-AE" dirty="0"/>
              <a:t>Learning skip gram Embeddings</a:t>
            </a:r>
          </a:p>
        </p:txBody>
      </p:sp>
      <p:sp>
        <p:nvSpPr>
          <p:cNvPr id="3" name="Text Placeholder 2">
            <a:extLst>
              <a:ext uri="{FF2B5EF4-FFF2-40B4-BE49-F238E27FC236}">
                <a16:creationId xmlns:a16="http://schemas.microsoft.com/office/drawing/2014/main" id="{22084224-5367-3E77-90B8-51FE343D787A}"/>
              </a:ext>
            </a:extLst>
          </p:cNvPr>
          <p:cNvSpPr>
            <a:spLocks noGrp="1"/>
          </p:cNvSpPr>
          <p:nvPr>
            <p:ph type="body" idx="1"/>
          </p:nvPr>
        </p:nvSpPr>
        <p:spPr/>
        <p:txBody>
          <a:bodyPr/>
          <a:lstStyle/>
          <a:p>
            <a:r>
              <a:rPr lang="en-AE" dirty="0"/>
              <a:t>..using a binary classifier (Logistic Regression) </a:t>
            </a:r>
          </a:p>
        </p:txBody>
      </p:sp>
      <p:sp>
        <p:nvSpPr>
          <p:cNvPr id="4" name="Footer Placeholder 3">
            <a:extLst>
              <a:ext uri="{FF2B5EF4-FFF2-40B4-BE49-F238E27FC236}">
                <a16:creationId xmlns:a16="http://schemas.microsoft.com/office/drawing/2014/main" id="{2CBF6F30-77DD-3A68-BF79-1AABCFD85AEF}"/>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4118290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B8E6-926A-1696-1936-A029DBBAD034}"/>
              </a:ext>
            </a:extLst>
          </p:cNvPr>
          <p:cNvSpPr>
            <a:spLocks noGrp="1"/>
          </p:cNvSpPr>
          <p:nvPr>
            <p:ph type="title"/>
          </p:nvPr>
        </p:nvSpPr>
        <p:spPr/>
        <p:txBody>
          <a:bodyPr/>
          <a:lstStyle/>
          <a:p>
            <a:r>
              <a:rPr lang="en-AE" dirty="0"/>
              <a:t>Idea of Learning skip gram embeddings </a:t>
            </a:r>
          </a:p>
        </p:txBody>
      </p:sp>
      <p:sp>
        <p:nvSpPr>
          <p:cNvPr id="3" name="Content Placeholder 2">
            <a:extLst>
              <a:ext uri="{FF2B5EF4-FFF2-40B4-BE49-F238E27FC236}">
                <a16:creationId xmlns:a16="http://schemas.microsoft.com/office/drawing/2014/main" id="{39EBC6C3-EA61-ADF7-D980-1710631A3224}"/>
              </a:ext>
            </a:extLst>
          </p:cNvPr>
          <p:cNvSpPr>
            <a:spLocks noGrp="1"/>
          </p:cNvSpPr>
          <p:nvPr>
            <p:ph idx="1"/>
          </p:nvPr>
        </p:nvSpPr>
        <p:spPr>
          <a:xfrm>
            <a:off x="838200" y="1690688"/>
            <a:ext cx="10515600" cy="4486275"/>
          </a:xfrm>
        </p:spPr>
        <p:txBody>
          <a:bodyPr>
            <a:normAutofit/>
          </a:bodyPr>
          <a:lstStyle/>
          <a:p>
            <a:r>
              <a:rPr lang="en-US" dirty="0">
                <a:effectLst/>
                <a:latin typeface="Helvetica" pitchFamily="2" charset="0"/>
              </a:rPr>
              <a:t>The learning algorithm takes as input a corpus of text, and a chosen vocabulary size N. </a:t>
            </a:r>
          </a:p>
          <a:p>
            <a:endParaRPr lang="en-US" dirty="0">
              <a:effectLst/>
              <a:latin typeface="Helvetica" pitchFamily="2" charset="0"/>
            </a:endParaRPr>
          </a:p>
          <a:p>
            <a:r>
              <a:rPr lang="en-US" dirty="0">
                <a:effectLst/>
                <a:latin typeface="Helvetica" pitchFamily="2" charset="0"/>
              </a:rPr>
              <a:t>It begins by assigning a random embedding vector for each of the N vocabulary words</a:t>
            </a:r>
          </a:p>
          <a:p>
            <a:endParaRPr lang="en-US" dirty="0">
              <a:effectLst/>
              <a:latin typeface="Helvetica" pitchFamily="2" charset="0"/>
            </a:endParaRPr>
          </a:p>
          <a:p>
            <a:r>
              <a:rPr lang="en-US" dirty="0">
                <a:latin typeface="Helvetica" pitchFamily="2" charset="0"/>
              </a:rPr>
              <a:t>It </a:t>
            </a:r>
            <a:r>
              <a:rPr lang="en-US" dirty="0">
                <a:effectLst/>
                <a:latin typeface="Helvetica" pitchFamily="2" charset="0"/>
              </a:rPr>
              <a:t>then proceeds to iteratively:</a:t>
            </a:r>
          </a:p>
          <a:p>
            <a:pPr lvl="1"/>
            <a:r>
              <a:rPr lang="en-US" dirty="0">
                <a:effectLst/>
                <a:latin typeface="Helvetica" pitchFamily="2" charset="0"/>
              </a:rPr>
              <a:t> shift the embedding of each word w to be more like the embeddings of words that occur nearby in texts</a:t>
            </a:r>
          </a:p>
          <a:p>
            <a:pPr lvl="1"/>
            <a:r>
              <a:rPr lang="en-US" dirty="0">
                <a:latin typeface="Helvetica" pitchFamily="2" charset="0"/>
              </a:rPr>
              <a:t> and l</a:t>
            </a:r>
            <a:r>
              <a:rPr lang="en-US" dirty="0">
                <a:effectLst/>
                <a:latin typeface="Helvetica" pitchFamily="2" charset="0"/>
              </a:rPr>
              <a:t>ess like the embeddings of words that don’t occur nearby.</a:t>
            </a:r>
          </a:p>
          <a:p>
            <a:endParaRPr lang="en-AE" dirty="0"/>
          </a:p>
        </p:txBody>
      </p:sp>
      <p:sp>
        <p:nvSpPr>
          <p:cNvPr id="4" name="Footer Placeholder 3">
            <a:extLst>
              <a:ext uri="{FF2B5EF4-FFF2-40B4-BE49-F238E27FC236}">
                <a16:creationId xmlns:a16="http://schemas.microsoft.com/office/drawing/2014/main" id="{C0F50C2A-4BB7-8B09-303A-C1968EDAB59D}"/>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23548625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1108095" y="1663717"/>
            <a:ext cx="7543801" cy="2175510"/>
          </a:xfrm>
        </p:spPr>
        <p:txBody>
          <a:bodyPr>
            <a:normAutofit/>
          </a:bodyPr>
          <a:lstStyle/>
          <a:p>
            <a:r>
              <a:rPr lang="en-US" sz="3200" dirty="0"/>
              <a:t>Training sentence:</a:t>
            </a:r>
          </a:p>
          <a:p>
            <a:r>
              <a:rPr lang="en-US" dirty="0">
                <a:solidFill>
                  <a:schemeClr val="bg1">
                    <a:lumMod val="65000"/>
                  </a:schemeClr>
                </a:solidFill>
              </a:rPr>
              <a:t>... lemon, a </a:t>
            </a:r>
            <a:r>
              <a:rPr lang="en-US" dirty="0">
                <a:solidFill>
                  <a:srgbClr val="0000FF"/>
                </a:solidFill>
              </a:rPr>
              <a:t>tablespoon of </a:t>
            </a:r>
            <a:r>
              <a:rPr lang="en-US" b="1" dirty="0">
                <a:solidFill>
                  <a:srgbClr val="FF0066"/>
                </a:solidFill>
              </a:rPr>
              <a:t>apricot</a:t>
            </a:r>
            <a:r>
              <a:rPr lang="en-US" dirty="0">
                <a:solidFill>
                  <a:srgbClr val="0000FF"/>
                </a:solidFill>
              </a:rPr>
              <a:t> jam   a</a:t>
            </a:r>
            <a:r>
              <a:rPr lang="en-US" dirty="0"/>
              <a:t>   </a:t>
            </a:r>
            <a:r>
              <a:rPr lang="en-US" dirty="0">
                <a:solidFill>
                  <a:schemeClr val="bg1">
                    <a:lumMod val="65000"/>
                  </a:schemeClr>
                </a:solidFill>
              </a:rPr>
              <a:t>pinch ... </a:t>
            </a:r>
          </a:p>
          <a:p>
            <a:r>
              <a:rPr lang="en-US" dirty="0">
                <a:solidFill>
                  <a:schemeClr val="bg1">
                    <a:lumMod val="65000"/>
                  </a:schemeClr>
                </a:solidFill>
              </a:rPr>
              <a:t>                         </a:t>
            </a:r>
            <a:r>
              <a:rPr lang="en-US" dirty="0">
                <a:solidFill>
                  <a:srgbClr val="0000FF"/>
                </a:solidFill>
              </a:rPr>
              <a:t>c1              c2     </a:t>
            </a:r>
            <a:r>
              <a:rPr lang="en-US" dirty="0">
                <a:solidFill>
                  <a:srgbClr val="C00000"/>
                </a:solidFill>
              </a:rPr>
              <a:t>t</a:t>
            </a:r>
            <a:r>
              <a:rPr lang="en-US" dirty="0">
                <a:solidFill>
                  <a:schemeClr val="bg1">
                    <a:lumMod val="65000"/>
                  </a:schemeClr>
                </a:solidFill>
              </a:rPr>
              <a:t>        </a:t>
            </a:r>
            <a:r>
              <a:rPr lang="en-US" dirty="0">
                <a:solidFill>
                  <a:srgbClr val="0000FF"/>
                </a:solidFill>
              </a:rPr>
              <a:t>c3    c4</a:t>
            </a:r>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1724696" y="4029075"/>
            <a:ext cx="2917658" cy="2463800"/>
          </a:xfrm>
          <a:prstGeom prst="rect">
            <a:avLst/>
          </a:prstGeom>
        </p:spPr>
      </p:pic>
      <p:sp>
        <p:nvSpPr>
          <p:cNvPr id="8" name="TextBox 7">
            <a:extLst>
              <a:ext uri="{FF2B5EF4-FFF2-40B4-BE49-F238E27FC236}">
                <a16:creationId xmlns:a16="http://schemas.microsoft.com/office/drawing/2014/main" id="{BB9DAFE1-71BD-6648-84D9-27905691965A}"/>
              </a:ext>
            </a:extLst>
          </p:cNvPr>
          <p:cNvSpPr txBox="1"/>
          <p:nvPr/>
        </p:nvSpPr>
        <p:spPr>
          <a:xfrm>
            <a:off x="5755341" y="4029075"/>
            <a:ext cx="6006353" cy="2092881"/>
          </a:xfrm>
          <a:prstGeom prst="rect">
            <a:avLst/>
          </a:prstGeom>
          <a:noFill/>
        </p:spPr>
        <p:txBody>
          <a:bodyPr wrap="square" rtlCol="0">
            <a:spAutoFit/>
          </a:bodyPr>
          <a:lstStyle/>
          <a:p>
            <a:pPr marL="173038" indent="-111125">
              <a:buFont typeface="Arial" panose="020B0604020202020204" pitchFamily="34" charset="0"/>
              <a:buChar char="•"/>
            </a:pPr>
            <a:r>
              <a:rPr lang="en-US" sz="2800" dirty="0"/>
              <a:t>For each positive example, we'll create </a:t>
            </a:r>
            <a:r>
              <a:rPr lang="en-US" sz="2800" i="1" dirty="0"/>
              <a:t>k</a:t>
            </a:r>
            <a:r>
              <a:rPr lang="en-US" sz="2800" dirty="0"/>
              <a:t> negative examples.</a:t>
            </a:r>
          </a:p>
          <a:p>
            <a:pPr marL="173038" indent="-111125">
              <a:buFont typeface="Arial" panose="020B0604020202020204" pitchFamily="34" charset="0"/>
              <a:buChar char="•"/>
            </a:pPr>
            <a:r>
              <a:rPr lang="en-US" sz="2800" dirty="0"/>
              <a:t>Using </a:t>
            </a:r>
            <a:r>
              <a:rPr lang="en-US" sz="2800" i="1" dirty="0"/>
              <a:t>noise</a:t>
            </a:r>
            <a:r>
              <a:rPr lang="en-US" sz="2800" dirty="0"/>
              <a:t> words</a:t>
            </a:r>
          </a:p>
          <a:p>
            <a:pPr marL="173038" lvl="1" indent="-111125">
              <a:buFont typeface="Arial" panose="020B0604020202020204" pitchFamily="34" charset="0"/>
              <a:buChar char="•"/>
            </a:pPr>
            <a:r>
              <a:rPr lang="en-US" sz="2800" dirty="0"/>
              <a:t>Any random word that isn't</a:t>
            </a:r>
            <a:r>
              <a:rPr lang="en-US" sz="2800" i="1" dirty="0"/>
              <a:t> t</a:t>
            </a:r>
          </a:p>
          <a:p>
            <a:endParaRPr lang="en-US" dirty="0"/>
          </a:p>
        </p:txBody>
      </p:sp>
      <p:sp>
        <p:nvSpPr>
          <p:cNvPr id="7" name="Footer Placeholder 6">
            <a:extLst>
              <a:ext uri="{FF2B5EF4-FFF2-40B4-BE49-F238E27FC236}">
                <a16:creationId xmlns:a16="http://schemas.microsoft.com/office/drawing/2014/main" id="{0F1DAA1E-BF51-9046-BEFD-5AA1E1801115}"/>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287601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a:t>
            </a:r>
          </a:p>
        </p:txBody>
      </p:sp>
      <p:sp>
        <p:nvSpPr>
          <p:cNvPr id="3" name="Content Placeholder 2"/>
          <p:cNvSpPr>
            <a:spLocks noGrp="1"/>
          </p:cNvSpPr>
          <p:nvPr>
            <p:ph idx="1"/>
          </p:nvPr>
        </p:nvSpPr>
        <p:spPr>
          <a:xfrm>
            <a:off x="943898" y="1863090"/>
            <a:ext cx="8946864" cy="2175510"/>
          </a:xfrm>
        </p:spPr>
        <p:txBody>
          <a:bodyPr>
            <a:normAutofit/>
          </a:bodyPr>
          <a:lstStyle/>
          <a:p>
            <a:r>
              <a:rPr lang="en-US" sz="3200" dirty="0"/>
              <a:t>Training sentence:</a:t>
            </a:r>
          </a:p>
          <a:p>
            <a:r>
              <a:rPr lang="en-US" dirty="0">
                <a:solidFill>
                  <a:schemeClr val="bg1">
                    <a:lumMod val="65000"/>
                  </a:schemeClr>
                </a:solidFill>
              </a:rPr>
              <a:t>... lemon, a </a:t>
            </a:r>
            <a:r>
              <a:rPr lang="en-US" dirty="0">
                <a:solidFill>
                  <a:srgbClr val="0000FF"/>
                </a:solidFill>
              </a:rPr>
              <a:t>tablespoon of </a:t>
            </a:r>
            <a:r>
              <a:rPr lang="en-US" b="1" dirty="0">
                <a:solidFill>
                  <a:srgbClr val="FF0066"/>
                </a:solidFill>
              </a:rPr>
              <a:t>apricot</a:t>
            </a:r>
            <a:r>
              <a:rPr lang="en-US" dirty="0">
                <a:solidFill>
                  <a:srgbClr val="0000FF"/>
                </a:solidFill>
              </a:rPr>
              <a:t> jam   a</a:t>
            </a:r>
            <a:r>
              <a:rPr lang="en-US" dirty="0"/>
              <a:t>   </a:t>
            </a:r>
            <a:r>
              <a:rPr lang="en-US" dirty="0">
                <a:solidFill>
                  <a:schemeClr val="bg1">
                    <a:lumMod val="65000"/>
                  </a:schemeClr>
                </a:solidFill>
              </a:rPr>
              <a:t>pinch ... </a:t>
            </a:r>
          </a:p>
          <a:p>
            <a:r>
              <a:rPr lang="en-US" dirty="0">
                <a:solidFill>
                  <a:schemeClr val="bg1">
                    <a:lumMod val="65000"/>
                  </a:schemeClr>
                </a:solidFill>
              </a:rPr>
              <a:t>                         </a:t>
            </a:r>
            <a:r>
              <a:rPr lang="en-US" dirty="0">
                <a:solidFill>
                  <a:srgbClr val="0000FF"/>
                </a:solidFill>
              </a:rPr>
              <a:t>c1              c2     </a:t>
            </a:r>
            <a:r>
              <a:rPr lang="en-US" dirty="0">
                <a:solidFill>
                  <a:srgbClr val="C00000"/>
                </a:solidFill>
              </a:rPr>
              <a:t>t</a:t>
            </a:r>
            <a:r>
              <a:rPr lang="en-US" dirty="0">
                <a:solidFill>
                  <a:schemeClr val="bg1">
                    <a:lumMod val="65000"/>
                  </a:schemeClr>
                </a:solidFill>
              </a:rPr>
              <a:t>        </a:t>
            </a:r>
            <a:r>
              <a:rPr lang="en-US" dirty="0">
                <a:solidFill>
                  <a:srgbClr val="0000FF"/>
                </a:solidFill>
              </a:rPr>
              <a:t>c3    c4</a:t>
            </a:r>
          </a:p>
        </p:txBody>
      </p:sp>
      <p:pic>
        <p:nvPicPr>
          <p:cNvPr id="5" name="Picture 4">
            <a:extLst>
              <a:ext uri="{FF2B5EF4-FFF2-40B4-BE49-F238E27FC236}">
                <a16:creationId xmlns:a16="http://schemas.microsoft.com/office/drawing/2014/main" id="{E7A3BE19-49A1-6941-8FD0-DC7760DB8006}"/>
              </a:ext>
            </a:extLst>
          </p:cNvPr>
          <p:cNvPicPr>
            <a:picLocks noChangeAspect="1"/>
          </p:cNvPicPr>
          <p:nvPr/>
        </p:nvPicPr>
        <p:blipFill>
          <a:blip r:embed="rId2"/>
          <a:stretch>
            <a:fillRect/>
          </a:stretch>
        </p:blipFill>
        <p:spPr>
          <a:xfrm>
            <a:off x="1255715" y="3834530"/>
            <a:ext cx="2917658" cy="2463800"/>
          </a:xfrm>
          <a:prstGeom prst="rect">
            <a:avLst/>
          </a:prstGeom>
        </p:spPr>
      </p:pic>
      <p:pic>
        <p:nvPicPr>
          <p:cNvPr id="7" name="Picture 6">
            <a:extLst>
              <a:ext uri="{FF2B5EF4-FFF2-40B4-BE49-F238E27FC236}">
                <a16:creationId xmlns:a16="http://schemas.microsoft.com/office/drawing/2014/main" id="{6D07A3C9-AE98-1E41-8F56-6A11C1C561C7}"/>
              </a:ext>
            </a:extLst>
          </p:cNvPr>
          <p:cNvPicPr>
            <a:picLocks noChangeAspect="1"/>
          </p:cNvPicPr>
          <p:nvPr/>
        </p:nvPicPr>
        <p:blipFill>
          <a:blip r:embed="rId3"/>
          <a:stretch>
            <a:fillRect/>
          </a:stretch>
        </p:blipFill>
        <p:spPr>
          <a:xfrm>
            <a:off x="5394962" y="3820438"/>
            <a:ext cx="4495800" cy="2342881"/>
          </a:xfrm>
          <a:prstGeom prst="rect">
            <a:avLst/>
          </a:prstGeom>
        </p:spPr>
      </p:pic>
      <p:sp>
        <p:nvSpPr>
          <p:cNvPr id="9" name="TextBox 8">
            <a:extLst>
              <a:ext uri="{FF2B5EF4-FFF2-40B4-BE49-F238E27FC236}">
                <a16:creationId xmlns:a16="http://schemas.microsoft.com/office/drawing/2014/main" id="{A342C8FA-10B3-AD44-9B6B-9D75978EB7D2}"/>
              </a:ext>
            </a:extLst>
          </p:cNvPr>
          <p:cNvSpPr txBox="1"/>
          <p:nvPr/>
        </p:nvSpPr>
        <p:spPr>
          <a:xfrm>
            <a:off x="9803705" y="3820438"/>
            <a:ext cx="521297" cy="369332"/>
          </a:xfrm>
          <a:prstGeom prst="rect">
            <a:avLst/>
          </a:prstGeom>
          <a:noFill/>
        </p:spPr>
        <p:txBody>
          <a:bodyPr wrap="none" rtlCol="0">
            <a:spAutoFit/>
          </a:bodyPr>
          <a:lstStyle/>
          <a:p>
            <a:r>
              <a:rPr lang="en-US" dirty="0"/>
              <a:t>k=2</a:t>
            </a:r>
          </a:p>
        </p:txBody>
      </p:sp>
      <p:sp>
        <p:nvSpPr>
          <p:cNvPr id="8" name="Footer Placeholder 7">
            <a:extLst>
              <a:ext uri="{FF2B5EF4-FFF2-40B4-BE49-F238E27FC236}">
                <a16:creationId xmlns:a16="http://schemas.microsoft.com/office/drawing/2014/main" id="{39BB1BB9-4217-F34C-B8BB-A2486EDC29F4}"/>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4189387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BD92-E14C-CD40-B489-9A25858FF31B}"/>
              </a:ext>
            </a:extLst>
          </p:cNvPr>
          <p:cNvSpPr>
            <a:spLocks noGrp="1"/>
          </p:cNvSpPr>
          <p:nvPr>
            <p:ph type="title"/>
          </p:nvPr>
        </p:nvSpPr>
        <p:spPr>
          <a:xfrm>
            <a:off x="2346960" y="286605"/>
            <a:ext cx="7543800" cy="932596"/>
          </a:xfrm>
        </p:spPr>
        <p:txBody>
          <a:bodyPr/>
          <a:lstStyle/>
          <a:p>
            <a:r>
              <a:rPr lang="en-US" dirty="0"/>
              <a:t>Choosing noise words</a:t>
            </a:r>
          </a:p>
        </p:txBody>
      </p:sp>
      <p:sp>
        <p:nvSpPr>
          <p:cNvPr id="3" name="Content Placeholder 2">
            <a:extLst>
              <a:ext uri="{FF2B5EF4-FFF2-40B4-BE49-F238E27FC236}">
                <a16:creationId xmlns:a16="http://schemas.microsoft.com/office/drawing/2014/main" id="{90B28E31-57AF-2B4F-8897-1D61143347A1}"/>
              </a:ext>
            </a:extLst>
          </p:cNvPr>
          <p:cNvSpPr>
            <a:spLocks noGrp="1"/>
          </p:cNvSpPr>
          <p:nvPr>
            <p:ph idx="1"/>
          </p:nvPr>
        </p:nvSpPr>
        <p:spPr>
          <a:xfrm>
            <a:off x="1224117" y="1750931"/>
            <a:ext cx="8758086" cy="4023360"/>
          </a:xfrm>
        </p:spPr>
        <p:txBody>
          <a:bodyPr>
            <a:normAutofit/>
          </a:bodyPr>
          <a:lstStyle/>
          <a:p>
            <a:r>
              <a:rPr lang="en-US" dirty="0"/>
              <a:t>Could pick w according to their unigram frequency P(w)</a:t>
            </a:r>
          </a:p>
          <a:p>
            <a:r>
              <a:rPr lang="en-US" dirty="0"/>
              <a:t>More common to chosen then according to p</a:t>
            </a:r>
            <a:r>
              <a:rPr lang="en-US" baseline="-25000" dirty="0"/>
              <a:t>α</a:t>
            </a:r>
            <a:r>
              <a:rPr lang="en-US" dirty="0"/>
              <a:t>(w)</a:t>
            </a:r>
          </a:p>
          <a:p>
            <a:pPr marL="0" indent="0">
              <a:buNone/>
            </a:pPr>
            <a:endParaRPr lang="en-US" dirty="0"/>
          </a:p>
          <a:p>
            <a:pPr marL="0" indent="0">
              <a:buNone/>
            </a:pPr>
            <a:endParaRPr lang="en-US" dirty="0"/>
          </a:p>
          <a:p>
            <a:r>
              <a:rPr lang="en-US" dirty="0"/>
              <a:t>α= ¾ works well because it gives rare noise words slightly higher probability</a:t>
            </a:r>
          </a:p>
          <a:p>
            <a:r>
              <a:rPr lang="en-US" dirty="0"/>
              <a:t>To show this, imagine two events p(a)=.99 and p(b) = .01:</a:t>
            </a:r>
          </a:p>
        </p:txBody>
      </p:sp>
      <p:pic>
        <p:nvPicPr>
          <p:cNvPr id="4" name="Picture 3">
            <a:extLst>
              <a:ext uri="{FF2B5EF4-FFF2-40B4-BE49-F238E27FC236}">
                <a16:creationId xmlns:a16="http://schemas.microsoft.com/office/drawing/2014/main" id="{81C81F38-C70B-9541-B5D3-1BA59515CED4}"/>
              </a:ext>
            </a:extLst>
          </p:cNvPr>
          <p:cNvPicPr>
            <a:picLocks noChangeAspect="1"/>
          </p:cNvPicPr>
          <p:nvPr/>
        </p:nvPicPr>
        <p:blipFill>
          <a:blip r:embed="rId2"/>
          <a:stretch>
            <a:fillRect/>
          </a:stretch>
        </p:blipFill>
        <p:spPr>
          <a:xfrm>
            <a:off x="4114801" y="2647565"/>
            <a:ext cx="3577281" cy="1225550"/>
          </a:xfrm>
          <a:prstGeom prst="rect">
            <a:avLst/>
          </a:prstGeom>
        </p:spPr>
      </p:pic>
      <p:pic>
        <p:nvPicPr>
          <p:cNvPr id="5" name="Picture 4">
            <a:extLst>
              <a:ext uri="{FF2B5EF4-FFF2-40B4-BE49-F238E27FC236}">
                <a16:creationId xmlns:a16="http://schemas.microsoft.com/office/drawing/2014/main" id="{39A72408-2FDF-8D40-8538-17DDC9CFB7E5}"/>
              </a:ext>
            </a:extLst>
          </p:cNvPr>
          <p:cNvPicPr>
            <a:picLocks noChangeAspect="1"/>
          </p:cNvPicPr>
          <p:nvPr/>
        </p:nvPicPr>
        <p:blipFill>
          <a:blip r:embed="rId3"/>
          <a:stretch>
            <a:fillRect/>
          </a:stretch>
        </p:blipFill>
        <p:spPr>
          <a:xfrm>
            <a:off x="1224117" y="5219738"/>
            <a:ext cx="3412773" cy="1462617"/>
          </a:xfrm>
          <a:prstGeom prst="rect">
            <a:avLst/>
          </a:prstGeom>
        </p:spPr>
      </p:pic>
      <p:sp>
        <p:nvSpPr>
          <p:cNvPr id="6" name="Footer Placeholder 5">
            <a:extLst>
              <a:ext uri="{FF2B5EF4-FFF2-40B4-BE49-F238E27FC236}">
                <a16:creationId xmlns:a16="http://schemas.microsoft.com/office/drawing/2014/main" id="{459537D0-724B-F940-AB5A-D150F16F432C}"/>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996620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24DC-D6B9-7042-AC4D-29DEB8331F32}"/>
              </a:ext>
            </a:extLst>
          </p:cNvPr>
          <p:cNvSpPr>
            <a:spLocks noGrp="1"/>
          </p:cNvSpPr>
          <p:nvPr>
            <p:ph type="title"/>
          </p:nvPr>
        </p:nvSpPr>
        <p:spPr/>
        <p:txBody>
          <a:bodyPr/>
          <a:lstStyle/>
          <a:p>
            <a:r>
              <a:rPr lang="en-CA" dirty="0">
                <a:solidFill>
                  <a:schemeClr val="accent2">
                    <a:lumMod val="75000"/>
                  </a:schemeClr>
                </a:solidFill>
                <a:effectLst>
                  <a:outerShdw blurRad="38100" dist="38100" dir="2700000" algn="tl">
                    <a:srgbClr val="000000">
                      <a:alpha val="43137"/>
                    </a:srgbClr>
                  </a:outerShdw>
                </a:effectLst>
              </a:rPr>
              <a:t>Selecting Negative Samples</a:t>
            </a:r>
            <a:br>
              <a:rPr lang="en-CA" b="1" dirty="0"/>
            </a:br>
            <a:endParaRPr lang="en-GB" dirty="0"/>
          </a:p>
        </p:txBody>
      </p:sp>
      <p:sp>
        <p:nvSpPr>
          <p:cNvPr id="3" name="Text Placeholder 2">
            <a:extLst>
              <a:ext uri="{FF2B5EF4-FFF2-40B4-BE49-F238E27FC236}">
                <a16:creationId xmlns:a16="http://schemas.microsoft.com/office/drawing/2014/main" id="{06DE8824-6A1D-514D-8771-C0C6330E6266}"/>
              </a:ext>
            </a:extLst>
          </p:cNvPr>
          <p:cNvSpPr>
            <a:spLocks noGrp="1"/>
          </p:cNvSpPr>
          <p:nvPr>
            <p:ph type="body" idx="1"/>
          </p:nvPr>
        </p:nvSpPr>
        <p:spPr/>
        <p:txBody>
          <a:bodyPr/>
          <a:lstStyle/>
          <a:p>
            <a:r>
              <a:rPr lang="en-GB" dirty="0"/>
              <a:t>Frequency based</a:t>
            </a:r>
          </a:p>
        </p:txBody>
      </p:sp>
      <p:pic>
        <p:nvPicPr>
          <p:cNvPr id="10" name="Content Placeholder 9">
            <a:extLst>
              <a:ext uri="{FF2B5EF4-FFF2-40B4-BE49-F238E27FC236}">
                <a16:creationId xmlns:a16="http://schemas.microsoft.com/office/drawing/2014/main" id="{B93157CA-CE1A-D445-BFC4-04BB79013335}"/>
              </a:ext>
            </a:extLst>
          </p:cNvPr>
          <p:cNvPicPr>
            <a:picLocks noGrp="1" noChangeAspect="1"/>
          </p:cNvPicPr>
          <p:nvPr>
            <p:ph sz="half" idx="2"/>
          </p:nvPr>
        </p:nvPicPr>
        <p:blipFill>
          <a:blip r:embed="rId3"/>
          <a:stretch>
            <a:fillRect/>
          </a:stretch>
        </p:blipFill>
        <p:spPr>
          <a:xfrm>
            <a:off x="1710531" y="3744119"/>
            <a:ext cx="3416300" cy="1206500"/>
          </a:xfrm>
          <a:prstGeom prst="rect">
            <a:avLst/>
          </a:prstGeom>
        </p:spPr>
      </p:pic>
      <p:sp>
        <p:nvSpPr>
          <p:cNvPr id="5" name="Text Placeholder 4">
            <a:extLst>
              <a:ext uri="{FF2B5EF4-FFF2-40B4-BE49-F238E27FC236}">
                <a16:creationId xmlns:a16="http://schemas.microsoft.com/office/drawing/2014/main" id="{18F70FA2-588D-C948-BB9F-435C1DFEC2F8}"/>
              </a:ext>
            </a:extLst>
          </p:cNvPr>
          <p:cNvSpPr>
            <a:spLocks noGrp="1"/>
          </p:cNvSpPr>
          <p:nvPr>
            <p:ph type="body" sz="quarter" idx="3"/>
          </p:nvPr>
        </p:nvSpPr>
        <p:spPr>
          <a:xfrm>
            <a:off x="6172200" y="1681163"/>
            <a:ext cx="5550408" cy="823912"/>
          </a:xfrm>
        </p:spPr>
        <p:txBody>
          <a:bodyPr/>
          <a:lstStyle/>
          <a:p>
            <a:r>
              <a:rPr lang="en-CA" dirty="0"/>
              <a:t>Frequency of the word to the power of ¾.</a:t>
            </a:r>
            <a:endParaRPr lang="en-GB" dirty="0"/>
          </a:p>
        </p:txBody>
      </p:sp>
      <p:pic>
        <p:nvPicPr>
          <p:cNvPr id="9" name="Content Placeholder 8">
            <a:extLst>
              <a:ext uri="{FF2B5EF4-FFF2-40B4-BE49-F238E27FC236}">
                <a16:creationId xmlns:a16="http://schemas.microsoft.com/office/drawing/2014/main" id="{9763C6F5-2188-3543-BBA0-07EB10C711DA}"/>
              </a:ext>
            </a:extLst>
          </p:cNvPr>
          <p:cNvPicPr>
            <a:picLocks noGrp="1" noChangeAspect="1"/>
          </p:cNvPicPr>
          <p:nvPr>
            <p:ph sz="quarter" idx="4"/>
          </p:nvPr>
        </p:nvPicPr>
        <p:blipFill>
          <a:blip r:embed="rId4"/>
          <a:stretch>
            <a:fillRect/>
          </a:stretch>
        </p:blipFill>
        <p:spPr>
          <a:xfrm>
            <a:off x="6992144" y="3623469"/>
            <a:ext cx="3543300" cy="1447800"/>
          </a:xfrm>
          <a:prstGeom prst="rect">
            <a:avLst/>
          </a:prstGeom>
        </p:spPr>
      </p:pic>
      <p:sp>
        <p:nvSpPr>
          <p:cNvPr id="7" name="Footer Placeholder 6">
            <a:extLst>
              <a:ext uri="{FF2B5EF4-FFF2-40B4-BE49-F238E27FC236}">
                <a16:creationId xmlns:a16="http://schemas.microsoft.com/office/drawing/2014/main" id="{3A6627C6-C80E-404F-A81A-E4F484682B04}"/>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963904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solidFill>
                  <a:schemeClr val="accent2">
                    <a:lumMod val="75000"/>
                  </a:schemeClr>
                </a:solidFill>
                <a:effectLst>
                  <a:outerShdw blurRad="38100" dist="38100" dir="2700000" algn="tl">
                    <a:srgbClr val="000000">
                      <a:alpha val="43137"/>
                    </a:srgbClr>
                  </a:outerShdw>
                </a:effectLst>
              </a:rPr>
              <a:t>Today's Lecture</a:t>
            </a:r>
          </a:p>
        </p:txBody>
      </p:sp>
      <p:sp>
        <p:nvSpPr>
          <p:cNvPr id="3" name="Content Placeholder 2"/>
          <p:cNvSpPr>
            <a:spLocks noGrp="1"/>
          </p:cNvSpPr>
          <p:nvPr>
            <p:ph idx="1"/>
          </p:nvPr>
        </p:nvSpPr>
        <p:spPr/>
        <p:txBody>
          <a:bodyPr>
            <a:normAutofit lnSpcReduction="10000"/>
          </a:bodyPr>
          <a:lstStyle/>
          <a:p>
            <a:r>
              <a:rPr lang="en-GB" dirty="0"/>
              <a:t>Representing meaning in word vectors:</a:t>
            </a:r>
          </a:p>
          <a:p>
            <a:pPr marL="0" indent="0">
              <a:buNone/>
            </a:pPr>
            <a:r>
              <a:rPr lang="ar-SA" dirty="0"/>
              <a:t>	</a:t>
            </a:r>
            <a:r>
              <a:rPr lang="en-GB" dirty="0"/>
              <a:t>Word embeddings </a:t>
            </a:r>
          </a:p>
          <a:p>
            <a:pPr marL="0" indent="0">
              <a:buNone/>
            </a:pPr>
            <a:r>
              <a:rPr lang="en-GB" dirty="0"/>
              <a:t>	( also called word vectors – </a:t>
            </a:r>
            <a:r>
              <a:rPr lang="en-GB" b="1" dirty="0">
                <a:solidFill>
                  <a:srgbClr val="C00000"/>
                </a:solidFill>
              </a:rPr>
              <a:t>distributed word representations</a:t>
            </a:r>
            <a:r>
              <a:rPr lang="en-GB" dirty="0"/>
              <a:t>)</a:t>
            </a:r>
          </a:p>
          <a:p>
            <a:pPr marL="0" indent="0">
              <a:buNone/>
            </a:pPr>
            <a:endParaRPr lang="en-GB" dirty="0"/>
          </a:p>
          <a:p>
            <a:r>
              <a:rPr lang="en-GB" dirty="0"/>
              <a:t>Count based models</a:t>
            </a:r>
          </a:p>
          <a:p>
            <a:endParaRPr lang="en-GB" dirty="0"/>
          </a:p>
          <a:p>
            <a:r>
              <a:rPr lang="en-GB" dirty="0"/>
              <a:t>Word2vec (developed by google) – </a:t>
            </a:r>
            <a:r>
              <a:rPr lang="en-GB" b="1" u="sng" dirty="0"/>
              <a:t>Skip gram –Negative sampling</a:t>
            </a:r>
            <a:endParaRPr lang="ar-SA" b="1" u="sng" dirty="0"/>
          </a:p>
          <a:p>
            <a:endParaRPr lang="en-GB" dirty="0"/>
          </a:p>
          <a:p>
            <a:r>
              <a:rPr lang="en-GB" dirty="0" err="1"/>
              <a:t>GloVe</a:t>
            </a:r>
            <a:r>
              <a:rPr lang="en-GB" dirty="0"/>
              <a:t> (developed by Stanford)</a:t>
            </a:r>
          </a:p>
        </p:txBody>
      </p:sp>
      <p:sp>
        <p:nvSpPr>
          <p:cNvPr id="6" name="Footer Placeholder 5">
            <a:extLst>
              <a:ext uri="{FF2B5EF4-FFF2-40B4-BE49-F238E27FC236}">
                <a16:creationId xmlns:a16="http://schemas.microsoft.com/office/drawing/2014/main" id="{430DED6C-81C6-5F41-9874-498ED3B4A82C}"/>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7108196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8906" y="286605"/>
            <a:ext cx="8941854" cy="1084996"/>
          </a:xfrm>
        </p:spPr>
        <p:txBody>
          <a:bodyPr>
            <a:normAutofit/>
          </a:bodyPr>
          <a:lstStyle/>
          <a:p>
            <a:r>
              <a:rPr lang="en-US" b="0" dirty="0"/>
              <a:t>Again 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2/22/24</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60</a:t>
            </a:fld>
            <a:endParaRPr lang="en-US"/>
          </a:p>
        </p:txBody>
      </p:sp>
    </p:spTree>
    <p:extLst>
      <p:ext uri="{BB962C8B-B14F-4D97-AF65-F5344CB8AC3E}">
        <p14:creationId xmlns:p14="http://schemas.microsoft.com/office/powerpoint/2010/main" val="13010772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C91F-7F30-D84B-A96C-B731A6780976}"/>
              </a:ext>
            </a:extLst>
          </p:cNvPr>
          <p:cNvSpPr>
            <a:spLocks noGrp="1"/>
          </p:cNvSpPr>
          <p:nvPr>
            <p:ph type="title"/>
          </p:nvPr>
        </p:nvSpPr>
        <p:spPr/>
        <p:txBody>
          <a:bodyPr/>
          <a:lstStyle/>
          <a:p>
            <a:r>
              <a:rPr lang="en-GB" dirty="0"/>
              <a:t>Learning using gradient decent </a:t>
            </a:r>
          </a:p>
        </p:txBody>
      </p:sp>
      <p:sp>
        <p:nvSpPr>
          <p:cNvPr id="3" name="Content Placeholder 2">
            <a:extLst>
              <a:ext uri="{FF2B5EF4-FFF2-40B4-BE49-F238E27FC236}">
                <a16:creationId xmlns:a16="http://schemas.microsoft.com/office/drawing/2014/main" id="{B3A58F84-DB5A-0A4B-8FAD-8DA3B09F5133}"/>
              </a:ext>
            </a:extLst>
          </p:cNvPr>
          <p:cNvSpPr>
            <a:spLocks noGrp="1"/>
          </p:cNvSpPr>
          <p:nvPr>
            <p:ph idx="1"/>
          </p:nvPr>
        </p:nvSpPr>
        <p:spPr/>
        <p:txBody>
          <a:bodyPr/>
          <a:lstStyle/>
          <a:p>
            <a:pPr marL="0" indent="0">
              <a:buNone/>
            </a:pPr>
            <a:r>
              <a:rPr lang="en-GB" dirty="0"/>
              <a:t>Your adjustable parameters are:</a:t>
            </a:r>
          </a:p>
          <a:p>
            <a:pPr>
              <a:buFontTx/>
              <a:buChar char="-"/>
            </a:pPr>
            <a:r>
              <a:rPr lang="en-GB" dirty="0"/>
              <a:t>Representation of your target vocabulary</a:t>
            </a:r>
          </a:p>
          <a:p>
            <a:pPr>
              <a:buFontTx/>
              <a:buChar char="-"/>
            </a:pPr>
            <a:r>
              <a:rPr lang="en-GB" dirty="0"/>
              <a:t>Representation of your context vocabulary</a:t>
            </a:r>
          </a:p>
          <a:p>
            <a:pPr>
              <a:buFontTx/>
              <a:buChar char="-"/>
            </a:pPr>
            <a:endParaRPr lang="en-GB" dirty="0"/>
          </a:p>
          <a:p>
            <a:r>
              <a:rPr lang="en-US" dirty="0"/>
              <a:t>You will learn two separate embedding matrices W and C</a:t>
            </a:r>
          </a:p>
          <a:p>
            <a:r>
              <a:rPr lang="en-US" dirty="0"/>
              <a:t>Can use W and throw away C, or merge them somehow</a:t>
            </a:r>
          </a:p>
          <a:p>
            <a:pPr>
              <a:buFontTx/>
              <a:buChar char="-"/>
            </a:pPr>
            <a:endParaRPr lang="en-GB" dirty="0"/>
          </a:p>
          <a:p>
            <a:endParaRPr lang="en-GB" dirty="0"/>
          </a:p>
        </p:txBody>
      </p:sp>
      <p:sp>
        <p:nvSpPr>
          <p:cNvPr id="4" name="Footer Placeholder 3">
            <a:extLst>
              <a:ext uri="{FF2B5EF4-FFF2-40B4-BE49-F238E27FC236}">
                <a16:creationId xmlns:a16="http://schemas.microsoft.com/office/drawing/2014/main" id="{B3F9DE6A-A079-3E40-BB9B-E0E393F29D57}"/>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4CB380D4-69EB-B54C-BBFE-0019E773CA2D}"/>
              </a:ext>
            </a:extLst>
          </p:cNvPr>
          <p:cNvPicPr>
            <a:picLocks noChangeAspect="1"/>
          </p:cNvPicPr>
          <p:nvPr/>
        </p:nvPicPr>
        <p:blipFill rotWithShape="1">
          <a:blip r:embed="rId3"/>
          <a:srcRect r="59208" b="9091"/>
          <a:stretch/>
        </p:blipFill>
        <p:spPr>
          <a:xfrm>
            <a:off x="7512050" y="2453640"/>
            <a:ext cx="523240" cy="381000"/>
          </a:xfrm>
          <a:prstGeom prst="rect">
            <a:avLst/>
          </a:prstGeom>
        </p:spPr>
      </p:pic>
      <p:pic>
        <p:nvPicPr>
          <p:cNvPr id="7" name="Picture 6">
            <a:extLst>
              <a:ext uri="{FF2B5EF4-FFF2-40B4-BE49-F238E27FC236}">
                <a16:creationId xmlns:a16="http://schemas.microsoft.com/office/drawing/2014/main" id="{772CCC45-E55F-BF4E-9E5B-7A904B797A59}"/>
              </a:ext>
            </a:extLst>
          </p:cNvPr>
          <p:cNvPicPr>
            <a:picLocks noChangeAspect="1"/>
          </p:cNvPicPr>
          <p:nvPr/>
        </p:nvPicPr>
        <p:blipFill rotWithShape="1">
          <a:blip r:embed="rId4"/>
          <a:srcRect l="49048"/>
          <a:stretch/>
        </p:blipFill>
        <p:spPr>
          <a:xfrm>
            <a:off x="7609840" y="2872740"/>
            <a:ext cx="543560" cy="381000"/>
          </a:xfrm>
          <a:prstGeom prst="rect">
            <a:avLst/>
          </a:prstGeom>
        </p:spPr>
      </p:pic>
    </p:spTree>
    <p:extLst>
      <p:ext uri="{BB962C8B-B14F-4D97-AF65-F5344CB8AC3E}">
        <p14:creationId xmlns:p14="http://schemas.microsoft.com/office/powerpoint/2010/main" val="2053382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lumMod val="75000"/>
                  </a:schemeClr>
                </a:solidFill>
                <a:effectLst>
                  <a:outerShdw blurRad="38100" dist="38100" dir="2700000" algn="tl">
                    <a:srgbClr val="000000">
                      <a:alpha val="43137"/>
                    </a:srgbClr>
                  </a:outerShdw>
                </a:effectLst>
              </a:rPr>
              <a:t>Summary: How to learn word2vec (skip-gram) embeddings</a:t>
            </a:r>
          </a:p>
        </p:txBody>
      </p:sp>
      <p:sp>
        <p:nvSpPr>
          <p:cNvPr id="3" name="Content Placeholder 2"/>
          <p:cNvSpPr>
            <a:spLocks noGrp="1"/>
          </p:cNvSpPr>
          <p:nvPr>
            <p:ph idx="1"/>
          </p:nvPr>
        </p:nvSpPr>
        <p:spPr/>
        <p:txBody>
          <a:bodyPr>
            <a:noAutofit/>
          </a:bodyPr>
          <a:lstStyle/>
          <a:p>
            <a:r>
              <a:rPr lang="en-US" dirty="0"/>
              <a:t>Start with V random 300-dimensional vectors as initial embeddings</a:t>
            </a:r>
          </a:p>
          <a:p>
            <a:endParaRPr lang="en-US" dirty="0"/>
          </a:p>
          <a:p>
            <a:r>
              <a:rPr lang="en-US" dirty="0"/>
              <a:t>Use logistic regression</a:t>
            </a:r>
          </a:p>
          <a:p>
            <a:pPr lvl="1"/>
            <a:r>
              <a:rPr lang="en-US" dirty="0"/>
              <a:t>Take a corpus and take pairs of words that co-occur as positive examples</a:t>
            </a:r>
          </a:p>
          <a:p>
            <a:pPr lvl="1"/>
            <a:r>
              <a:rPr lang="en-US" dirty="0"/>
              <a:t>Take pairs of words that don't co-occur as negative examples</a:t>
            </a:r>
          </a:p>
          <a:p>
            <a:pPr lvl="1"/>
            <a:r>
              <a:rPr lang="en-US" dirty="0"/>
              <a:t>Train the classifier to distinguish these by slowly adjusting all the embeddings to improve the classifier performance</a:t>
            </a:r>
          </a:p>
          <a:p>
            <a:pPr lvl="1"/>
            <a:r>
              <a:rPr lang="en-US" dirty="0"/>
              <a:t>Throw away the classifier code and keep the embeddings (weights of LR).</a:t>
            </a:r>
          </a:p>
          <a:p>
            <a:r>
              <a:rPr lang="en-CA" dirty="0"/>
              <a:t>Details in 2</a:t>
            </a:r>
            <a:r>
              <a:rPr lang="en-CA" baseline="30000" dirty="0"/>
              <a:t>nd</a:t>
            </a:r>
            <a:r>
              <a:rPr lang="en-CA" dirty="0"/>
              <a:t>  </a:t>
            </a:r>
            <a:r>
              <a:rPr lang="en-CA" dirty="0">
                <a:hlinkClick r:id="rId3"/>
              </a:rPr>
              <a:t>paper</a:t>
            </a:r>
            <a:r>
              <a:rPr lang="en-CA" dirty="0"/>
              <a:t>  by </a:t>
            </a:r>
            <a:r>
              <a:rPr lang="en-CA" dirty="0" err="1"/>
              <a:t>Mikolov’s</a:t>
            </a:r>
            <a:r>
              <a:rPr lang="en-CA" dirty="0"/>
              <a:t>. </a:t>
            </a:r>
            <a:endParaRPr lang="en-GB" dirty="0"/>
          </a:p>
          <a:p>
            <a:endParaRPr lang="en-US" dirty="0"/>
          </a:p>
        </p:txBody>
      </p:sp>
      <p:sp>
        <p:nvSpPr>
          <p:cNvPr id="4" name="Footer Placeholder 3">
            <a:extLst>
              <a:ext uri="{FF2B5EF4-FFF2-40B4-BE49-F238E27FC236}">
                <a16:creationId xmlns:a16="http://schemas.microsoft.com/office/drawing/2014/main" id="{64B124C9-3A5F-964A-8EB0-D10F1213362D}"/>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28169326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38C6-87FF-9749-B537-F137FAA9FED3}"/>
              </a:ext>
            </a:extLst>
          </p:cNvPr>
          <p:cNvSpPr>
            <a:spLocks noGrp="1"/>
          </p:cNvSpPr>
          <p:nvPr>
            <p:ph type="title"/>
          </p:nvPr>
        </p:nvSpPr>
        <p:spPr>
          <a:xfrm>
            <a:off x="545690" y="365125"/>
            <a:ext cx="10808110" cy="1325563"/>
          </a:xfrm>
        </p:spPr>
        <p:txBody>
          <a:bodyPr/>
          <a:lstStyle/>
          <a:p>
            <a:r>
              <a:rPr lang="en-CA" dirty="0">
                <a:solidFill>
                  <a:schemeClr val="accent2">
                    <a:lumMod val="75000"/>
                  </a:schemeClr>
                </a:solidFill>
                <a:effectLst>
                  <a:outerShdw blurRad="38100" dist="38100" dir="2700000" algn="tl">
                    <a:srgbClr val="000000">
                      <a:alpha val="43137"/>
                    </a:srgbClr>
                  </a:outerShdw>
                </a:effectLst>
              </a:rPr>
              <a:t>Alternatively: Skip gram neural network model</a:t>
            </a:r>
            <a:endParaRPr lang="en-GB" dirty="0"/>
          </a:p>
        </p:txBody>
      </p:sp>
      <p:sp>
        <p:nvSpPr>
          <p:cNvPr id="3" name="Content Placeholder 2">
            <a:extLst>
              <a:ext uri="{FF2B5EF4-FFF2-40B4-BE49-F238E27FC236}">
                <a16:creationId xmlns:a16="http://schemas.microsoft.com/office/drawing/2014/main" id="{360BF71C-D723-2842-BFF3-02D2C79E0D3B}"/>
              </a:ext>
            </a:extLst>
          </p:cNvPr>
          <p:cNvSpPr>
            <a:spLocks noGrp="1"/>
          </p:cNvSpPr>
          <p:nvPr>
            <p:ph idx="1"/>
          </p:nvPr>
        </p:nvSpPr>
        <p:spPr>
          <a:xfrm>
            <a:off x="691945" y="1574165"/>
            <a:ext cx="10515600" cy="4351338"/>
          </a:xfrm>
        </p:spPr>
        <p:txBody>
          <a:bodyPr/>
          <a:lstStyle/>
          <a:p>
            <a:r>
              <a:rPr lang="en-CA" dirty="0"/>
              <a:t>Train a simple neural network with a single hidden layer </a:t>
            </a:r>
          </a:p>
          <a:p>
            <a:endParaRPr lang="en-CA" dirty="0"/>
          </a:p>
          <a:p>
            <a:r>
              <a:rPr lang="en-CA" dirty="0"/>
              <a:t>Use the learned weights  as  “word vectors” ( embeddings)</a:t>
            </a:r>
          </a:p>
          <a:p>
            <a:endParaRPr lang="en-CA" dirty="0"/>
          </a:p>
          <a:p>
            <a:r>
              <a:rPr lang="en-CA" dirty="0"/>
              <a:t>Note : This is a a huge neural network</a:t>
            </a:r>
          </a:p>
          <a:p>
            <a:endParaRPr lang="en-CA" dirty="0"/>
          </a:p>
          <a:p>
            <a:r>
              <a:rPr lang="en-CA" dirty="0"/>
              <a:t>No need to update all the weights while learning ( only the positive &amp; negative examples)</a:t>
            </a:r>
          </a:p>
          <a:p>
            <a:endParaRPr lang="en-CA" dirty="0"/>
          </a:p>
          <a:p>
            <a:pPr marL="0" indent="0">
              <a:buNone/>
            </a:pPr>
            <a:endParaRPr lang="en-GB" dirty="0"/>
          </a:p>
        </p:txBody>
      </p:sp>
      <p:sp>
        <p:nvSpPr>
          <p:cNvPr id="4" name="Footer Placeholder 3">
            <a:extLst>
              <a:ext uri="{FF2B5EF4-FFF2-40B4-BE49-F238E27FC236}">
                <a16:creationId xmlns:a16="http://schemas.microsoft.com/office/drawing/2014/main" id="{0D8296A7-1356-1949-AF32-08BF05773204}"/>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217978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D4D7-C4C9-FC48-BD54-B112BA7D60D6}"/>
              </a:ext>
            </a:extLst>
          </p:cNvPr>
          <p:cNvSpPr>
            <a:spLocks noGrp="1"/>
          </p:cNvSpPr>
          <p:nvPr>
            <p:ph type="title"/>
          </p:nvPr>
        </p:nvSpPr>
        <p:spPr/>
        <p:txBody>
          <a:bodyPr/>
          <a:lstStyle/>
          <a:p>
            <a:r>
              <a:rPr lang="en-CA" sz="5400" dirty="0">
                <a:solidFill>
                  <a:schemeClr val="accent2">
                    <a:lumMod val="75000"/>
                  </a:schemeClr>
                </a:solidFill>
                <a:effectLst>
                  <a:outerShdw blurRad="38100" dist="38100" dir="2700000" algn="tl">
                    <a:srgbClr val="000000">
                      <a:alpha val="43137"/>
                    </a:srgbClr>
                  </a:outerShdw>
                </a:effectLst>
              </a:rPr>
              <a:t>Skip gram neural network model</a:t>
            </a:r>
            <a:endParaRPr lang="en-GB" sz="5400" dirty="0">
              <a:solidFill>
                <a:schemeClr val="accent2">
                  <a:lumMod val="75000"/>
                </a:schemeClr>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id="{A41F14BC-C0DB-AB42-8C53-1DD81FE724F2}"/>
              </a:ext>
            </a:extLst>
          </p:cNvPr>
          <p:cNvSpPr>
            <a:spLocks noGrp="1"/>
          </p:cNvSpPr>
          <p:nvPr>
            <p:ph type="body" idx="1"/>
          </p:nvPr>
        </p:nvSpPr>
        <p:spPr/>
        <p:txBody>
          <a:bodyPr>
            <a:normAutofit fontScale="92500"/>
          </a:bodyPr>
          <a:lstStyle/>
          <a:p>
            <a:r>
              <a:rPr lang="en-GB" dirty="0"/>
              <a:t>Source: (optional read)</a:t>
            </a:r>
          </a:p>
          <a:p>
            <a:r>
              <a:rPr lang="en-GB" dirty="0">
                <a:hlinkClick r:id="rId2"/>
              </a:rPr>
              <a:t>http://mccormickml.com/2016/04/19/word2vec-tutorial-the-skip-gram-model/</a:t>
            </a:r>
            <a:endParaRPr lang="en-GB" dirty="0"/>
          </a:p>
          <a:p>
            <a:r>
              <a:rPr lang="en-GB" dirty="0">
                <a:hlinkClick r:id="rId3"/>
              </a:rPr>
              <a:t>http://mccormickml.com/2017/01/11/word2vec-tutorial-part-2-negative-sampling/</a:t>
            </a:r>
            <a:endParaRPr lang="en-GB" dirty="0"/>
          </a:p>
          <a:p>
            <a:endParaRPr lang="en-GB" dirty="0"/>
          </a:p>
          <a:p>
            <a:endParaRPr lang="en-GB" dirty="0"/>
          </a:p>
        </p:txBody>
      </p:sp>
      <p:sp>
        <p:nvSpPr>
          <p:cNvPr id="4" name="Footer Placeholder 3">
            <a:extLst>
              <a:ext uri="{FF2B5EF4-FFF2-40B4-BE49-F238E27FC236}">
                <a16:creationId xmlns:a16="http://schemas.microsoft.com/office/drawing/2014/main" id="{726DCDC0-FAFA-014E-B735-269B0F143062}"/>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043454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38C6-87FF-9749-B537-F137FAA9FED3}"/>
              </a:ext>
            </a:extLst>
          </p:cNvPr>
          <p:cNvSpPr>
            <a:spLocks noGrp="1"/>
          </p:cNvSpPr>
          <p:nvPr>
            <p:ph type="title"/>
          </p:nvPr>
        </p:nvSpPr>
        <p:spPr/>
        <p:txBody>
          <a:bodyPr/>
          <a:lstStyle/>
          <a:p>
            <a:r>
              <a:rPr lang="en-CA" dirty="0">
                <a:solidFill>
                  <a:schemeClr val="accent2">
                    <a:lumMod val="75000"/>
                  </a:schemeClr>
                </a:solidFill>
                <a:effectLst>
                  <a:outerShdw blurRad="38100" dist="38100" dir="2700000" algn="tl">
                    <a:srgbClr val="000000">
                      <a:alpha val="43137"/>
                    </a:srgbClr>
                  </a:outerShdw>
                </a:effectLst>
              </a:rPr>
              <a:t>Skip gram neural network model</a:t>
            </a:r>
            <a:endParaRPr lang="en-GB" dirty="0"/>
          </a:p>
        </p:txBody>
      </p:sp>
      <p:sp>
        <p:nvSpPr>
          <p:cNvPr id="3" name="Content Placeholder 2">
            <a:extLst>
              <a:ext uri="{FF2B5EF4-FFF2-40B4-BE49-F238E27FC236}">
                <a16:creationId xmlns:a16="http://schemas.microsoft.com/office/drawing/2014/main" id="{360BF71C-D723-2842-BFF3-02D2C79E0D3B}"/>
              </a:ext>
            </a:extLst>
          </p:cNvPr>
          <p:cNvSpPr>
            <a:spLocks noGrp="1"/>
          </p:cNvSpPr>
          <p:nvPr>
            <p:ph idx="1"/>
          </p:nvPr>
        </p:nvSpPr>
        <p:spPr/>
        <p:txBody>
          <a:bodyPr/>
          <a:lstStyle/>
          <a:p>
            <a:r>
              <a:rPr lang="en-CA" dirty="0"/>
              <a:t>Train a simple neural network with a single hidden layer </a:t>
            </a:r>
          </a:p>
          <a:p>
            <a:endParaRPr lang="en-CA" dirty="0"/>
          </a:p>
          <a:p>
            <a:r>
              <a:rPr lang="en-CA" dirty="0"/>
              <a:t>Use the learned weights  as  “word vectors” ( embeddings)</a:t>
            </a:r>
          </a:p>
          <a:p>
            <a:endParaRPr lang="en-CA" dirty="0"/>
          </a:p>
          <a:p>
            <a:r>
              <a:rPr lang="en-CA" dirty="0"/>
              <a:t>Note : This is a a huge neural network</a:t>
            </a:r>
            <a:endParaRPr lang="en-GB" dirty="0"/>
          </a:p>
        </p:txBody>
      </p:sp>
      <p:sp>
        <p:nvSpPr>
          <p:cNvPr id="4" name="Footer Placeholder 3">
            <a:extLst>
              <a:ext uri="{FF2B5EF4-FFF2-40B4-BE49-F238E27FC236}">
                <a16:creationId xmlns:a16="http://schemas.microsoft.com/office/drawing/2014/main" id="{0D8296A7-1356-1949-AF32-08BF05773204}"/>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5844268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938D6-C898-1842-A110-B44ED0D9E887}"/>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Skip-gram model example</a:t>
            </a:r>
          </a:p>
        </p:txBody>
      </p:sp>
      <p:pic>
        <p:nvPicPr>
          <p:cNvPr id="6" name="Content Placeholder 5">
            <a:extLst>
              <a:ext uri="{FF2B5EF4-FFF2-40B4-BE49-F238E27FC236}">
                <a16:creationId xmlns:a16="http://schemas.microsoft.com/office/drawing/2014/main" id="{BF07FB6F-2486-1842-A801-661E86CF07AD}"/>
              </a:ext>
            </a:extLst>
          </p:cNvPr>
          <p:cNvPicPr>
            <a:picLocks noGrp="1" noChangeAspect="1"/>
          </p:cNvPicPr>
          <p:nvPr>
            <p:ph idx="1"/>
          </p:nvPr>
        </p:nvPicPr>
        <p:blipFill>
          <a:blip r:embed="rId3"/>
          <a:stretch>
            <a:fillRect/>
          </a:stretch>
        </p:blipFill>
        <p:spPr>
          <a:xfrm>
            <a:off x="1947794" y="2067339"/>
            <a:ext cx="7673284" cy="3632580"/>
          </a:xfrm>
        </p:spPr>
      </p:pic>
      <p:sp>
        <p:nvSpPr>
          <p:cNvPr id="4" name="Footer Placeholder 3">
            <a:extLst>
              <a:ext uri="{FF2B5EF4-FFF2-40B4-BE49-F238E27FC236}">
                <a16:creationId xmlns:a16="http://schemas.microsoft.com/office/drawing/2014/main" id="{36019219-761D-DD48-A16A-75C57966ED28}"/>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878552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D2C1-5B66-BE49-A433-45BF129796D8}"/>
              </a:ext>
            </a:extLst>
          </p:cNvPr>
          <p:cNvSpPr>
            <a:spLocks noGrp="1"/>
          </p:cNvSpPr>
          <p:nvPr>
            <p:ph type="title"/>
          </p:nvPr>
        </p:nvSpPr>
        <p:spPr/>
        <p:txBody>
          <a:bodyPr/>
          <a:lstStyle/>
          <a:p>
            <a:endParaRPr lang="en-GB"/>
          </a:p>
        </p:txBody>
      </p:sp>
      <p:pic>
        <p:nvPicPr>
          <p:cNvPr id="7" name="Content Placeholder 6">
            <a:extLst>
              <a:ext uri="{FF2B5EF4-FFF2-40B4-BE49-F238E27FC236}">
                <a16:creationId xmlns:a16="http://schemas.microsoft.com/office/drawing/2014/main" id="{4F4CC99F-55E3-5548-96FB-7A85778B47AA}"/>
              </a:ext>
            </a:extLst>
          </p:cNvPr>
          <p:cNvPicPr>
            <a:picLocks noGrp="1" noChangeAspect="1"/>
          </p:cNvPicPr>
          <p:nvPr>
            <p:ph idx="1"/>
          </p:nvPr>
        </p:nvPicPr>
        <p:blipFill>
          <a:blip r:embed="rId3"/>
          <a:stretch>
            <a:fillRect/>
          </a:stretch>
        </p:blipFill>
        <p:spPr>
          <a:xfrm>
            <a:off x="6355204" y="419077"/>
            <a:ext cx="7233278" cy="818356"/>
          </a:xfrm>
        </p:spPr>
      </p:pic>
      <p:sp>
        <p:nvSpPr>
          <p:cNvPr id="4" name="Footer Placeholder 3">
            <a:extLst>
              <a:ext uri="{FF2B5EF4-FFF2-40B4-BE49-F238E27FC236}">
                <a16:creationId xmlns:a16="http://schemas.microsoft.com/office/drawing/2014/main" id="{D6B43589-386B-D245-86C2-2D148251F237}"/>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1456D16B-724C-964F-AABA-0042ED542C3C}"/>
              </a:ext>
            </a:extLst>
          </p:cNvPr>
          <p:cNvPicPr>
            <a:picLocks noChangeAspect="1"/>
          </p:cNvPicPr>
          <p:nvPr/>
        </p:nvPicPr>
        <p:blipFill>
          <a:blip r:embed="rId4"/>
          <a:stretch>
            <a:fillRect/>
          </a:stretch>
        </p:blipFill>
        <p:spPr>
          <a:xfrm>
            <a:off x="165100" y="546505"/>
            <a:ext cx="9956800" cy="6223000"/>
          </a:xfrm>
          <a:prstGeom prst="rect">
            <a:avLst/>
          </a:prstGeom>
        </p:spPr>
      </p:pic>
    </p:spTree>
    <p:extLst>
      <p:ext uri="{BB962C8B-B14F-4D97-AF65-F5344CB8AC3E}">
        <p14:creationId xmlns:p14="http://schemas.microsoft.com/office/powerpoint/2010/main" val="2751128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D6C2-A9CC-0640-B061-1F3B48067111}"/>
              </a:ext>
            </a:extLst>
          </p:cNvPr>
          <p:cNvSpPr>
            <a:spLocks noGrp="1"/>
          </p:cNvSpPr>
          <p:nvPr>
            <p:ph type="title"/>
          </p:nvPr>
        </p:nvSpPr>
        <p:spPr/>
        <p:txBody>
          <a:bodyPr/>
          <a:lstStyle/>
          <a:p>
            <a:r>
              <a:rPr lang="en-GB" dirty="0"/>
              <a:t>Recap (Document Vectorization)</a:t>
            </a:r>
          </a:p>
        </p:txBody>
      </p:sp>
      <p:sp>
        <p:nvSpPr>
          <p:cNvPr id="3" name="Text Placeholder 2">
            <a:extLst>
              <a:ext uri="{FF2B5EF4-FFF2-40B4-BE49-F238E27FC236}">
                <a16:creationId xmlns:a16="http://schemas.microsoft.com/office/drawing/2014/main" id="{42E9CF8D-09D9-1E4F-9B33-92F5558FD433}"/>
              </a:ext>
            </a:extLst>
          </p:cNvPr>
          <p:cNvSpPr>
            <a:spLocks noGrp="1"/>
          </p:cNvSpPr>
          <p:nvPr>
            <p:ph type="body" idx="1"/>
          </p:nvPr>
        </p:nvSpPr>
        <p:spPr/>
        <p:txBody>
          <a:bodyPr/>
          <a:lstStyle/>
          <a:p>
            <a:r>
              <a:rPr lang="en-GB" dirty="0"/>
              <a:t>Representing documents as vectors</a:t>
            </a:r>
          </a:p>
        </p:txBody>
      </p:sp>
      <p:sp>
        <p:nvSpPr>
          <p:cNvPr id="4" name="Footer Placeholder 3">
            <a:extLst>
              <a:ext uri="{FF2B5EF4-FFF2-40B4-BE49-F238E27FC236}">
                <a16:creationId xmlns:a16="http://schemas.microsoft.com/office/drawing/2014/main" id="{C0B75D56-8B71-834C-9652-4AEDEB9BD11C}"/>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037970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D2C1-5B66-BE49-A433-45BF129796D8}"/>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3DB66DF2-F697-4349-9910-D53A801D5833}"/>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D6B43589-386B-D245-86C2-2D148251F237}"/>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1456D16B-724C-964F-AABA-0042ED542C3C}"/>
              </a:ext>
            </a:extLst>
          </p:cNvPr>
          <p:cNvPicPr>
            <a:picLocks noChangeAspect="1"/>
          </p:cNvPicPr>
          <p:nvPr/>
        </p:nvPicPr>
        <p:blipFill>
          <a:blip r:embed="rId3"/>
          <a:stretch>
            <a:fillRect/>
          </a:stretch>
        </p:blipFill>
        <p:spPr>
          <a:xfrm>
            <a:off x="1377122" y="2421731"/>
            <a:ext cx="4114800" cy="3159125"/>
          </a:xfrm>
          <a:prstGeom prst="rect">
            <a:avLst/>
          </a:prstGeom>
        </p:spPr>
      </p:pic>
      <p:pic>
        <p:nvPicPr>
          <p:cNvPr id="7" name="Content Placeholder 5">
            <a:extLst>
              <a:ext uri="{FF2B5EF4-FFF2-40B4-BE49-F238E27FC236}">
                <a16:creationId xmlns:a16="http://schemas.microsoft.com/office/drawing/2014/main" id="{3AB3C127-975E-AB47-989A-35CF190EE694}"/>
              </a:ext>
            </a:extLst>
          </p:cNvPr>
          <p:cNvPicPr>
            <a:picLocks noChangeAspect="1"/>
          </p:cNvPicPr>
          <p:nvPr/>
        </p:nvPicPr>
        <p:blipFill rotWithShape="1">
          <a:blip r:embed="rId4"/>
          <a:srcRect r="55871"/>
          <a:stretch/>
        </p:blipFill>
        <p:spPr>
          <a:xfrm>
            <a:off x="7790898" y="1646238"/>
            <a:ext cx="2191302" cy="4254500"/>
          </a:xfrm>
          <a:prstGeom prst="rect">
            <a:avLst/>
          </a:prstGeom>
        </p:spPr>
      </p:pic>
    </p:spTree>
    <p:extLst>
      <p:ext uri="{BB962C8B-B14F-4D97-AF65-F5344CB8AC3E}">
        <p14:creationId xmlns:p14="http://schemas.microsoft.com/office/powerpoint/2010/main" val="812275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D2C1-5B66-BE49-A433-45BF129796D8}"/>
              </a:ext>
            </a:extLst>
          </p:cNvPr>
          <p:cNvSpPr>
            <a:spLocks noGrp="1"/>
          </p:cNvSpPr>
          <p:nvPr>
            <p:ph type="title"/>
          </p:nvPr>
        </p:nvSpPr>
        <p:spPr/>
        <p:txBody>
          <a:bodyPr/>
          <a:lstStyle/>
          <a:p>
            <a:r>
              <a:rPr lang="en-CA" dirty="0">
                <a:solidFill>
                  <a:schemeClr val="accent2">
                    <a:lumMod val="75000"/>
                  </a:schemeClr>
                </a:solidFill>
                <a:effectLst>
                  <a:outerShdw blurRad="38100" dist="38100" dir="2700000" algn="tl">
                    <a:srgbClr val="000000">
                      <a:alpha val="43137"/>
                    </a:srgbClr>
                  </a:outerShdw>
                </a:effectLst>
              </a:rPr>
              <a:t>Goal is just to learn this hidden layer weight matrix</a:t>
            </a:r>
            <a:endParaRPr lang="en-GB" dirty="0">
              <a:solidFill>
                <a:schemeClr val="accent2">
                  <a:lumMod val="75000"/>
                </a:schemeClr>
              </a:solidFill>
              <a:effectLst>
                <a:outerShdw blurRad="38100" dist="38100" dir="2700000" algn="tl">
                  <a:srgbClr val="000000">
                    <a:alpha val="43137"/>
                  </a:srgbClr>
                </a:outerShdw>
              </a:effectLst>
            </a:endParaRPr>
          </a:p>
        </p:txBody>
      </p:sp>
      <p:sp>
        <p:nvSpPr>
          <p:cNvPr id="4" name="Footer Placeholder 3">
            <a:extLst>
              <a:ext uri="{FF2B5EF4-FFF2-40B4-BE49-F238E27FC236}">
                <a16:creationId xmlns:a16="http://schemas.microsoft.com/office/drawing/2014/main" id="{D6B43589-386B-D245-86C2-2D148251F237}"/>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1456D16B-724C-964F-AABA-0042ED542C3C}"/>
              </a:ext>
            </a:extLst>
          </p:cNvPr>
          <p:cNvPicPr>
            <a:picLocks noChangeAspect="1"/>
          </p:cNvPicPr>
          <p:nvPr/>
        </p:nvPicPr>
        <p:blipFill>
          <a:blip r:embed="rId3"/>
          <a:stretch>
            <a:fillRect/>
          </a:stretch>
        </p:blipFill>
        <p:spPr>
          <a:xfrm>
            <a:off x="1377122" y="2421731"/>
            <a:ext cx="4114800" cy="3159125"/>
          </a:xfrm>
          <a:prstGeom prst="rect">
            <a:avLst/>
          </a:prstGeom>
        </p:spPr>
      </p:pic>
      <p:pic>
        <p:nvPicPr>
          <p:cNvPr id="8" name="Content Placeholder 5">
            <a:extLst>
              <a:ext uri="{FF2B5EF4-FFF2-40B4-BE49-F238E27FC236}">
                <a16:creationId xmlns:a16="http://schemas.microsoft.com/office/drawing/2014/main" id="{924E7E3E-25E8-F640-9A75-64D5E764A978}"/>
              </a:ext>
            </a:extLst>
          </p:cNvPr>
          <p:cNvPicPr>
            <a:picLocks noGrp="1" noChangeAspect="1"/>
          </p:cNvPicPr>
          <p:nvPr>
            <p:ph idx="1"/>
          </p:nvPr>
        </p:nvPicPr>
        <p:blipFill rotWithShape="1">
          <a:blip r:embed="rId4"/>
          <a:srcRect l="57367"/>
          <a:stretch/>
        </p:blipFill>
        <p:spPr>
          <a:xfrm>
            <a:off x="6387548" y="1874044"/>
            <a:ext cx="2191302" cy="4254500"/>
          </a:xfrm>
        </p:spPr>
      </p:pic>
    </p:spTree>
    <p:extLst>
      <p:ext uri="{BB962C8B-B14F-4D97-AF65-F5344CB8AC3E}">
        <p14:creationId xmlns:p14="http://schemas.microsoft.com/office/powerpoint/2010/main" val="10324051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5AE36-C1CD-6D4F-BC1E-20AFD77A92AB}"/>
              </a:ext>
            </a:extLst>
          </p:cNvPr>
          <p:cNvSpPr>
            <a:spLocks noGrp="1"/>
          </p:cNvSpPr>
          <p:nvPr>
            <p:ph type="title"/>
          </p:nvPr>
        </p:nvSpPr>
        <p:spPr/>
        <p:txBody>
          <a:bodyPr/>
          <a:lstStyle/>
          <a:p>
            <a:r>
              <a:rPr lang="en-CA" dirty="0">
                <a:solidFill>
                  <a:schemeClr val="accent2">
                    <a:lumMod val="75000"/>
                  </a:schemeClr>
                </a:solidFill>
                <a:effectLst>
                  <a:outerShdw blurRad="38100" dist="38100" dir="2700000" algn="tl">
                    <a:srgbClr val="000000">
                      <a:alpha val="43137"/>
                    </a:srgbClr>
                  </a:outerShdw>
                </a:effectLst>
              </a:rPr>
              <a:t>Learning word vectors with 300 features</a:t>
            </a:r>
            <a:r>
              <a:rPr lang="en-CA" dirty="0"/>
              <a:t>.</a:t>
            </a:r>
            <a:endParaRPr lang="en-GB" dirty="0"/>
          </a:p>
        </p:txBody>
      </p:sp>
      <p:pic>
        <p:nvPicPr>
          <p:cNvPr id="6" name="Content Placeholder 5">
            <a:extLst>
              <a:ext uri="{FF2B5EF4-FFF2-40B4-BE49-F238E27FC236}">
                <a16:creationId xmlns:a16="http://schemas.microsoft.com/office/drawing/2014/main" id="{B4ECF737-8907-EC48-B8B8-58F1C905DB20}"/>
              </a:ext>
            </a:extLst>
          </p:cNvPr>
          <p:cNvPicPr>
            <a:picLocks noGrp="1" noChangeAspect="1"/>
          </p:cNvPicPr>
          <p:nvPr>
            <p:ph idx="1"/>
          </p:nvPr>
        </p:nvPicPr>
        <p:blipFill>
          <a:blip r:embed="rId3"/>
          <a:stretch>
            <a:fillRect/>
          </a:stretch>
        </p:blipFill>
        <p:spPr>
          <a:xfrm>
            <a:off x="3613150" y="1874044"/>
            <a:ext cx="4965700" cy="4254500"/>
          </a:xfrm>
        </p:spPr>
      </p:pic>
      <p:sp>
        <p:nvSpPr>
          <p:cNvPr id="4" name="Footer Placeholder 3">
            <a:extLst>
              <a:ext uri="{FF2B5EF4-FFF2-40B4-BE49-F238E27FC236}">
                <a16:creationId xmlns:a16="http://schemas.microsoft.com/office/drawing/2014/main" id="{1BC61730-8618-4641-A4D7-71237882C5AF}"/>
              </a:ext>
            </a:extLst>
          </p:cNvPr>
          <p:cNvSpPr>
            <a:spLocks noGrp="1"/>
          </p:cNvSpPr>
          <p:nvPr>
            <p:ph type="ftr" sz="quarter" idx="11"/>
          </p:nvPr>
        </p:nvSpPr>
        <p:spPr/>
        <p:txBody>
          <a:bodyPr/>
          <a:lstStyle/>
          <a:p>
            <a:r>
              <a:rPr lang="en-US"/>
              <a:t>Applied Text Analytics F20/F21AA </a:t>
            </a:r>
          </a:p>
        </p:txBody>
      </p:sp>
      <p:sp>
        <p:nvSpPr>
          <p:cNvPr id="7" name="TextBox 6">
            <a:extLst>
              <a:ext uri="{FF2B5EF4-FFF2-40B4-BE49-F238E27FC236}">
                <a16:creationId xmlns:a16="http://schemas.microsoft.com/office/drawing/2014/main" id="{E2456C04-698A-C545-B8C3-CD5A0DAF8D18}"/>
              </a:ext>
            </a:extLst>
          </p:cNvPr>
          <p:cNvSpPr txBox="1"/>
          <p:nvPr/>
        </p:nvSpPr>
        <p:spPr>
          <a:xfrm>
            <a:off x="970384" y="2484783"/>
            <a:ext cx="2011355" cy="2862322"/>
          </a:xfrm>
          <a:prstGeom prst="rect">
            <a:avLst/>
          </a:prstGeom>
          <a:noFill/>
        </p:spPr>
        <p:txBody>
          <a:bodyPr wrap="square" rtlCol="0">
            <a:spAutoFit/>
          </a:bodyPr>
          <a:lstStyle/>
          <a:p>
            <a:r>
              <a:rPr lang="en-CA" dirty="0"/>
              <a:t>So the hidden layer is going to be represented by a weight matrix with 10,000 rows (one for every word in our vocabulary) and 300 columns (one for every hidden neuron).</a:t>
            </a:r>
            <a:endParaRPr lang="en-GB" dirty="0"/>
          </a:p>
        </p:txBody>
      </p:sp>
    </p:spTree>
    <p:extLst>
      <p:ext uri="{BB962C8B-B14F-4D97-AF65-F5344CB8AC3E}">
        <p14:creationId xmlns:p14="http://schemas.microsoft.com/office/powerpoint/2010/main" val="3709736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122BF-7AE4-C044-8BCB-8221369FA5D5}"/>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Does this really work?</a:t>
            </a:r>
          </a:p>
        </p:txBody>
      </p:sp>
      <p:sp>
        <p:nvSpPr>
          <p:cNvPr id="3" name="Content Placeholder 2">
            <a:extLst>
              <a:ext uri="{FF2B5EF4-FFF2-40B4-BE49-F238E27FC236}">
                <a16:creationId xmlns:a16="http://schemas.microsoft.com/office/drawing/2014/main" id="{ED01F961-8C2C-C04C-AA97-7B8DD6EA3C55}"/>
              </a:ext>
            </a:extLst>
          </p:cNvPr>
          <p:cNvSpPr>
            <a:spLocks noGrp="1"/>
          </p:cNvSpPr>
          <p:nvPr>
            <p:ph idx="1"/>
          </p:nvPr>
        </p:nvSpPr>
        <p:spPr>
          <a:xfrm>
            <a:off x="838200" y="1548882"/>
            <a:ext cx="10515600" cy="4628081"/>
          </a:xfrm>
        </p:spPr>
        <p:txBody>
          <a:bodyPr>
            <a:normAutofit fontScale="92500" lnSpcReduction="20000"/>
          </a:bodyPr>
          <a:lstStyle/>
          <a:p>
            <a:pPr marL="0" indent="0">
              <a:buNone/>
            </a:pPr>
            <a:r>
              <a:rPr lang="en-CA" dirty="0"/>
              <a:t>What is the intuition behind all this?</a:t>
            </a:r>
          </a:p>
          <a:p>
            <a:r>
              <a:rPr lang="en-CA" dirty="0"/>
              <a:t>If two words are appearing in similar context (output similar results)</a:t>
            </a:r>
          </a:p>
          <a:p>
            <a:r>
              <a:rPr lang="en-CA" dirty="0"/>
              <a:t>The network will output similar predictions for these words is if the vectors are similar.</a:t>
            </a:r>
          </a:p>
          <a:p>
            <a:endParaRPr lang="en-CA" dirty="0"/>
          </a:p>
          <a:p>
            <a:pPr marL="0" indent="0">
              <a:buNone/>
            </a:pPr>
            <a:r>
              <a:rPr lang="en-CA" dirty="0"/>
              <a:t>Example: </a:t>
            </a:r>
          </a:p>
          <a:p>
            <a:r>
              <a:rPr lang="en-CA" dirty="0"/>
              <a:t>Network when sees the word “orange” then it outputs juice (because “juice” appears  “in the neighborhood”</a:t>
            </a:r>
          </a:p>
          <a:p>
            <a:r>
              <a:rPr lang="en-CA" dirty="0"/>
              <a:t>But also  the word “apple” &amp;  “juice” appear closely in corpus is close by, is when “apple” and “orange” are similar.</a:t>
            </a:r>
          </a:p>
          <a:p>
            <a:r>
              <a:rPr lang="en-CA" dirty="0"/>
              <a:t>Then, finally, the network learns that “orange” and “apple” are similar vectors and predicts “juice” when it sees either of them.</a:t>
            </a:r>
          </a:p>
          <a:p>
            <a:endParaRPr lang="en-GB" dirty="0"/>
          </a:p>
        </p:txBody>
      </p:sp>
      <p:sp>
        <p:nvSpPr>
          <p:cNvPr id="4" name="Footer Placeholder 3">
            <a:extLst>
              <a:ext uri="{FF2B5EF4-FFF2-40B4-BE49-F238E27FC236}">
                <a16:creationId xmlns:a16="http://schemas.microsoft.com/office/drawing/2014/main" id="{B684DB20-9983-F347-AB2D-D59B15F27837}"/>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1231746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9D48-FA66-C74F-8F99-DECCE3B54696}"/>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Example of output</a:t>
            </a:r>
          </a:p>
        </p:txBody>
      </p:sp>
      <p:pic>
        <p:nvPicPr>
          <p:cNvPr id="6" name="Content Placeholder 5">
            <a:extLst>
              <a:ext uri="{FF2B5EF4-FFF2-40B4-BE49-F238E27FC236}">
                <a16:creationId xmlns:a16="http://schemas.microsoft.com/office/drawing/2014/main" id="{82276CEE-B6E2-2E4D-A0C2-10E5E63B9D67}"/>
              </a:ext>
            </a:extLst>
          </p:cNvPr>
          <p:cNvPicPr>
            <a:picLocks noGrp="1" noChangeAspect="1"/>
          </p:cNvPicPr>
          <p:nvPr>
            <p:ph idx="1"/>
          </p:nvPr>
        </p:nvPicPr>
        <p:blipFill>
          <a:blip r:embed="rId3"/>
          <a:stretch>
            <a:fillRect/>
          </a:stretch>
        </p:blipFill>
        <p:spPr>
          <a:xfrm>
            <a:off x="1138335" y="2183363"/>
            <a:ext cx="9032032" cy="2520318"/>
          </a:xfrm>
        </p:spPr>
      </p:pic>
      <p:sp>
        <p:nvSpPr>
          <p:cNvPr id="4" name="Footer Placeholder 3">
            <a:extLst>
              <a:ext uri="{FF2B5EF4-FFF2-40B4-BE49-F238E27FC236}">
                <a16:creationId xmlns:a16="http://schemas.microsoft.com/office/drawing/2014/main" id="{B4D5001F-9F3F-A044-9C34-78DC1FDA8B71}"/>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437979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8F45-BB68-0840-89B8-C1C04B193323}"/>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Negative subsampling: Variations of skip gram models</a:t>
            </a:r>
          </a:p>
        </p:txBody>
      </p:sp>
      <p:sp>
        <p:nvSpPr>
          <p:cNvPr id="3" name="Content Placeholder 2">
            <a:extLst>
              <a:ext uri="{FF2B5EF4-FFF2-40B4-BE49-F238E27FC236}">
                <a16:creationId xmlns:a16="http://schemas.microsoft.com/office/drawing/2014/main" id="{73E2AF19-2DB9-1540-B110-ECDEB3095231}"/>
              </a:ext>
            </a:extLst>
          </p:cNvPr>
          <p:cNvSpPr>
            <a:spLocks noGrp="1"/>
          </p:cNvSpPr>
          <p:nvPr>
            <p:ph idx="1"/>
          </p:nvPr>
        </p:nvSpPr>
        <p:spPr/>
        <p:txBody>
          <a:bodyPr/>
          <a:lstStyle/>
          <a:p>
            <a:pPr marL="0" indent="0">
              <a:buNone/>
            </a:pPr>
            <a:r>
              <a:rPr lang="en-CA" dirty="0"/>
              <a:t>To reduce computations and improve quality of word vectors </a:t>
            </a:r>
          </a:p>
          <a:p>
            <a:pPr marL="0" indent="0">
              <a:buNone/>
            </a:pPr>
            <a:endParaRPr lang="en-CA" dirty="0"/>
          </a:p>
          <a:p>
            <a:r>
              <a:rPr lang="en-CA" dirty="0"/>
              <a:t>Subsampling frequent words</a:t>
            </a:r>
          </a:p>
          <a:p>
            <a:r>
              <a:rPr lang="en-CA" dirty="0"/>
              <a:t>“Negative Sampling”, which causes each training sample to update only a small percentage of the model’s weights.</a:t>
            </a:r>
          </a:p>
          <a:p>
            <a:endParaRPr lang="en-CA" dirty="0"/>
          </a:p>
          <a:p>
            <a:r>
              <a:rPr lang="en-CA" dirty="0"/>
              <a:t>Details in 2</a:t>
            </a:r>
            <a:r>
              <a:rPr lang="en-CA" baseline="30000" dirty="0"/>
              <a:t>nd</a:t>
            </a:r>
            <a:r>
              <a:rPr lang="en-CA" dirty="0"/>
              <a:t>  </a:t>
            </a:r>
            <a:r>
              <a:rPr lang="en-CA" dirty="0">
                <a:hlinkClick r:id="rId3"/>
              </a:rPr>
              <a:t>paper</a:t>
            </a:r>
            <a:r>
              <a:rPr lang="en-CA" dirty="0"/>
              <a:t>  by </a:t>
            </a:r>
            <a:r>
              <a:rPr lang="en-CA" dirty="0" err="1"/>
              <a:t>Mikolov’s</a:t>
            </a:r>
            <a:r>
              <a:rPr lang="en-CA" dirty="0"/>
              <a:t>. </a:t>
            </a:r>
            <a:endParaRPr lang="en-GB" dirty="0"/>
          </a:p>
        </p:txBody>
      </p:sp>
      <p:sp>
        <p:nvSpPr>
          <p:cNvPr id="4" name="Footer Placeholder 3">
            <a:extLst>
              <a:ext uri="{FF2B5EF4-FFF2-40B4-BE49-F238E27FC236}">
                <a16:creationId xmlns:a16="http://schemas.microsoft.com/office/drawing/2014/main" id="{A5FA189F-BEEF-9943-ADCD-F4BACDBA09A6}"/>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515220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19033-5E18-FC4C-AED3-079F42A11B75}"/>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Negative sampling</a:t>
            </a:r>
          </a:p>
        </p:txBody>
      </p:sp>
      <p:sp>
        <p:nvSpPr>
          <p:cNvPr id="3" name="Content Placeholder 2">
            <a:extLst>
              <a:ext uri="{FF2B5EF4-FFF2-40B4-BE49-F238E27FC236}">
                <a16:creationId xmlns:a16="http://schemas.microsoft.com/office/drawing/2014/main" id="{A2BE22E1-145E-A040-969C-4750B6DE7BC7}"/>
              </a:ext>
            </a:extLst>
          </p:cNvPr>
          <p:cNvSpPr>
            <a:spLocks noGrp="1"/>
          </p:cNvSpPr>
          <p:nvPr>
            <p:ph idx="1"/>
          </p:nvPr>
        </p:nvSpPr>
        <p:spPr>
          <a:xfrm>
            <a:off x="838200" y="1607440"/>
            <a:ext cx="10515600" cy="4351338"/>
          </a:xfrm>
        </p:spPr>
        <p:txBody>
          <a:bodyPr/>
          <a:lstStyle/>
          <a:p>
            <a:r>
              <a:rPr lang="en-GB" sz="2400" dirty="0"/>
              <a:t>Instead of updating all the weights, </a:t>
            </a:r>
            <a:r>
              <a:rPr lang="en-CA" sz="2400" dirty="0"/>
              <a:t>only modify a small percentage of the weights</a:t>
            </a:r>
          </a:p>
          <a:p>
            <a:r>
              <a:rPr lang="en-CA" sz="2400" dirty="0"/>
              <a:t>Randomly select just a small number of “negative” words (let’s say 5) to update the weights for. </a:t>
            </a:r>
          </a:p>
          <a:p>
            <a:r>
              <a:rPr lang="en-CA" sz="2400" dirty="0"/>
              <a:t>A “negative” word is one for which we want the network to output a 0 for). </a:t>
            </a:r>
          </a:p>
          <a:p>
            <a:r>
              <a:rPr lang="en-CA" sz="2400" dirty="0"/>
              <a:t>We will also still update the weights for our “positive” word</a:t>
            </a:r>
          </a:p>
          <a:p>
            <a:r>
              <a:rPr lang="en-CA" sz="2400" dirty="0"/>
              <a:t>For a small dataset, the number of negative examples k is within a range of 5 to 20, while 2 to 5 for a large dataset.</a:t>
            </a:r>
          </a:p>
          <a:p>
            <a:endParaRPr lang="en-GB" dirty="0"/>
          </a:p>
        </p:txBody>
      </p:sp>
      <p:sp>
        <p:nvSpPr>
          <p:cNvPr id="4" name="Footer Placeholder 3">
            <a:extLst>
              <a:ext uri="{FF2B5EF4-FFF2-40B4-BE49-F238E27FC236}">
                <a16:creationId xmlns:a16="http://schemas.microsoft.com/office/drawing/2014/main" id="{C8753694-60FD-4E48-B42F-EC3B4346857D}"/>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D7B62094-5F50-7F46-B732-E6900D89BFC7}"/>
              </a:ext>
            </a:extLst>
          </p:cNvPr>
          <p:cNvPicPr>
            <a:picLocks noChangeAspect="1"/>
          </p:cNvPicPr>
          <p:nvPr/>
        </p:nvPicPr>
        <p:blipFill>
          <a:blip r:embed="rId3"/>
          <a:stretch>
            <a:fillRect/>
          </a:stretch>
        </p:blipFill>
        <p:spPr>
          <a:xfrm>
            <a:off x="7518400" y="4102100"/>
            <a:ext cx="3835400" cy="2755900"/>
          </a:xfrm>
          <a:prstGeom prst="rect">
            <a:avLst/>
          </a:prstGeom>
        </p:spPr>
      </p:pic>
    </p:spTree>
    <p:extLst>
      <p:ext uri="{BB962C8B-B14F-4D97-AF65-F5344CB8AC3E}">
        <p14:creationId xmlns:p14="http://schemas.microsoft.com/office/powerpoint/2010/main" val="325814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057C-F78D-B44A-8C8F-DE3313A6265B}"/>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Quiz</a:t>
            </a:r>
          </a:p>
        </p:txBody>
      </p:sp>
      <p:sp>
        <p:nvSpPr>
          <p:cNvPr id="3" name="Content Placeholder 2">
            <a:extLst>
              <a:ext uri="{FF2B5EF4-FFF2-40B4-BE49-F238E27FC236}">
                <a16:creationId xmlns:a16="http://schemas.microsoft.com/office/drawing/2014/main" id="{2446E15B-0BCB-D94D-8674-0BF8E7DBECC0}"/>
              </a:ext>
            </a:extLst>
          </p:cNvPr>
          <p:cNvSpPr>
            <a:spLocks noGrp="1"/>
          </p:cNvSpPr>
          <p:nvPr>
            <p:ph idx="1"/>
          </p:nvPr>
        </p:nvSpPr>
        <p:spPr>
          <a:xfrm>
            <a:off x="838200" y="1644016"/>
            <a:ext cx="10515600" cy="4351338"/>
          </a:xfrm>
        </p:spPr>
        <p:txBody>
          <a:bodyPr/>
          <a:lstStyle/>
          <a:p>
            <a:r>
              <a:rPr lang="en-CA" dirty="0"/>
              <a:t>Output layer of our model has a weight matrix that’s 300 x 10,000.</a:t>
            </a:r>
          </a:p>
          <a:p>
            <a:pPr marL="0" indent="0">
              <a:buNone/>
            </a:pPr>
            <a:endParaRPr lang="en-CA" dirty="0"/>
          </a:p>
          <a:p>
            <a:r>
              <a:rPr lang="en-CA" dirty="0"/>
              <a:t>So we will just be updating the weights for our positive word (“juice”), plus the weights for 5 other words that we want to output 0. </a:t>
            </a:r>
          </a:p>
          <a:p>
            <a:endParaRPr lang="en-CA" dirty="0"/>
          </a:p>
          <a:p>
            <a:r>
              <a:rPr lang="en-CA" dirty="0"/>
              <a:t>What is the total weights to be updated ? What is the % of the original weight updates? </a:t>
            </a:r>
            <a:endParaRPr lang="en-GB" dirty="0"/>
          </a:p>
        </p:txBody>
      </p:sp>
      <p:sp>
        <p:nvSpPr>
          <p:cNvPr id="4" name="Footer Placeholder 3">
            <a:extLst>
              <a:ext uri="{FF2B5EF4-FFF2-40B4-BE49-F238E27FC236}">
                <a16:creationId xmlns:a16="http://schemas.microsoft.com/office/drawing/2014/main" id="{09B4EE29-F503-234C-8639-40B262B2E3C5}"/>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641040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D4D7-C4C9-FC48-BD54-B112BA7D60D6}"/>
              </a:ext>
            </a:extLst>
          </p:cNvPr>
          <p:cNvSpPr>
            <a:spLocks noGrp="1"/>
          </p:cNvSpPr>
          <p:nvPr>
            <p:ph type="title"/>
          </p:nvPr>
        </p:nvSpPr>
        <p:spPr/>
        <p:txBody>
          <a:bodyPr/>
          <a:lstStyle/>
          <a:p>
            <a:r>
              <a:rPr lang="en-GB" sz="5400" dirty="0">
                <a:solidFill>
                  <a:schemeClr val="accent2">
                    <a:lumMod val="75000"/>
                  </a:schemeClr>
                </a:solidFill>
                <a:effectLst>
                  <a:outerShdw blurRad="38100" dist="38100" dir="2700000" algn="tl">
                    <a:srgbClr val="000000">
                      <a:alpha val="43137"/>
                    </a:srgbClr>
                  </a:outerShdw>
                </a:effectLst>
              </a:rPr>
              <a:t>More on Word Embeddings </a:t>
            </a:r>
          </a:p>
        </p:txBody>
      </p:sp>
      <p:sp>
        <p:nvSpPr>
          <p:cNvPr id="3" name="Text Placeholder 2">
            <a:extLst>
              <a:ext uri="{FF2B5EF4-FFF2-40B4-BE49-F238E27FC236}">
                <a16:creationId xmlns:a16="http://schemas.microsoft.com/office/drawing/2014/main" id="{A41F14BC-C0DB-AB42-8C53-1DD81FE724F2}"/>
              </a:ext>
            </a:extLst>
          </p:cNvPr>
          <p:cNvSpPr>
            <a:spLocks noGrp="1"/>
          </p:cNvSpPr>
          <p:nvPr>
            <p:ph type="body" idx="1"/>
          </p:nvPr>
        </p:nvSpPr>
        <p:spPr/>
        <p:txBody>
          <a:bodyPr>
            <a:normAutofit/>
          </a:bodyPr>
          <a:lstStyle/>
          <a:p>
            <a:endParaRPr lang="en-GB" dirty="0"/>
          </a:p>
        </p:txBody>
      </p:sp>
      <p:sp>
        <p:nvSpPr>
          <p:cNvPr id="4" name="Footer Placeholder 3">
            <a:extLst>
              <a:ext uri="{FF2B5EF4-FFF2-40B4-BE49-F238E27FC236}">
                <a16:creationId xmlns:a16="http://schemas.microsoft.com/office/drawing/2014/main" id="{726DCDC0-FAFA-014E-B735-269B0F143062}"/>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634976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CB2D-2C39-C444-A0D1-C86712153384}"/>
              </a:ext>
            </a:extLst>
          </p:cNvPr>
          <p:cNvSpPr>
            <a:spLocks noGrp="1"/>
          </p:cNvSpPr>
          <p:nvPr>
            <p:ph type="title"/>
          </p:nvPr>
        </p:nvSpPr>
        <p:spPr/>
        <p:txBody>
          <a:bodyPr>
            <a:normAutofit fontScale="90000"/>
          </a:bodyPr>
          <a:lstStyle/>
          <a:p>
            <a:r>
              <a:rPr lang="en-GB" sz="4900" dirty="0" err="1">
                <a:solidFill>
                  <a:schemeClr val="accent2">
                    <a:lumMod val="75000"/>
                  </a:schemeClr>
                </a:solidFill>
                <a:effectLst>
                  <a:outerShdw blurRad="38100" dist="38100" dir="2700000" algn="tl">
                    <a:srgbClr val="000000">
                      <a:alpha val="43137"/>
                    </a:srgbClr>
                  </a:outerShdw>
                </a:effectLst>
              </a:rPr>
              <a:t>GloVe</a:t>
            </a:r>
            <a:r>
              <a:rPr lang="en-GB" sz="4900" dirty="0">
                <a:solidFill>
                  <a:schemeClr val="accent2">
                    <a:lumMod val="75000"/>
                  </a:schemeClr>
                </a:solidFill>
                <a:effectLst>
                  <a:outerShdw blurRad="38100" dist="38100" dir="2700000" algn="tl">
                    <a:srgbClr val="000000">
                      <a:alpha val="43137"/>
                    </a:srgbClr>
                  </a:outerShdw>
                </a:effectLst>
              </a:rPr>
              <a:t> </a:t>
            </a:r>
            <a:r>
              <a:rPr lang="en-CA" sz="4900" dirty="0">
                <a:solidFill>
                  <a:schemeClr val="accent2">
                    <a:lumMod val="75000"/>
                  </a:schemeClr>
                </a:solidFill>
                <a:effectLst>
                  <a:outerShdw blurRad="38100" dist="38100" dir="2700000" algn="tl">
                    <a:srgbClr val="000000">
                      <a:alpha val="43137"/>
                    </a:srgbClr>
                  </a:outerShdw>
                </a:effectLst>
              </a:rPr>
              <a:t>[Pennington et al., EMNLP 2014] </a:t>
            </a:r>
            <a:br>
              <a:rPr lang="en-CA" dirty="0"/>
            </a:br>
            <a:br>
              <a:rPr lang="en-GB" dirty="0"/>
            </a:br>
            <a:endParaRPr lang="en-GB" dirty="0"/>
          </a:p>
        </p:txBody>
      </p:sp>
      <p:sp>
        <p:nvSpPr>
          <p:cNvPr id="3" name="Content Placeholder 2">
            <a:extLst>
              <a:ext uri="{FF2B5EF4-FFF2-40B4-BE49-F238E27FC236}">
                <a16:creationId xmlns:a16="http://schemas.microsoft.com/office/drawing/2014/main" id="{C6B8D33C-545B-E349-B1A7-E024474619B9}"/>
              </a:ext>
            </a:extLst>
          </p:cNvPr>
          <p:cNvSpPr>
            <a:spLocks noGrp="1"/>
          </p:cNvSpPr>
          <p:nvPr>
            <p:ph idx="1"/>
          </p:nvPr>
        </p:nvSpPr>
        <p:spPr>
          <a:xfrm>
            <a:off x="838200" y="1133856"/>
            <a:ext cx="10515600" cy="5043107"/>
          </a:xfrm>
        </p:spPr>
        <p:txBody>
          <a:bodyPr/>
          <a:lstStyle/>
          <a:p>
            <a:r>
              <a:rPr lang="en-CA" dirty="0"/>
              <a:t>Counting the number of times, a word “</a:t>
            </a:r>
            <a:r>
              <a:rPr lang="en-CA" dirty="0" err="1"/>
              <a:t>i</a:t>
            </a:r>
            <a:r>
              <a:rPr lang="en-CA" dirty="0"/>
              <a:t>” appears in the context of “j”.   ( Predicts words given co-occurrence matrix  </a:t>
            </a:r>
            <a:r>
              <a:rPr lang="en-CA" dirty="0" err="1"/>
              <a:t>Xij</a:t>
            </a:r>
            <a:r>
              <a:rPr lang="en-CA" dirty="0"/>
              <a:t>)</a:t>
            </a:r>
            <a:endParaRPr lang="en-GB" dirty="0"/>
          </a:p>
        </p:txBody>
      </p:sp>
      <p:sp>
        <p:nvSpPr>
          <p:cNvPr id="4" name="Footer Placeholder 3">
            <a:extLst>
              <a:ext uri="{FF2B5EF4-FFF2-40B4-BE49-F238E27FC236}">
                <a16:creationId xmlns:a16="http://schemas.microsoft.com/office/drawing/2014/main" id="{304BFDE0-9F88-CF4F-94FE-A9551DCAFC8D}"/>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701A3A13-1979-D94D-967F-DABFB368FA3D}"/>
              </a:ext>
            </a:extLst>
          </p:cNvPr>
          <p:cNvPicPr>
            <a:picLocks noChangeAspect="1"/>
          </p:cNvPicPr>
          <p:nvPr/>
        </p:nvPicPr>
        <p:blipFill>
          <a:blip r:embed="rId3"/>
          <a:stretch>
            <a:fillRect/>
          </a:stretch>
        </p:blipFill>
        <p:spPr>
          <a:xfrm>
            <a:off x="2342715" y="2655983"/>
            <a:ext cx="6691557" cy="1060450"/>
          </a:xfrm>
          <a:prstGeom prst="rect">
            <a:avLst/>
          </a:prstGeom>
        </p:spPr>
      </p:pic>
      <p:pic>
        <p:nvPicPr>
          <p:cNvPr id="9" name="Picture 8">
            <a:extLst>
              <a:ext uri="{FF2B5EF4-FFF2-40B4-BE49-F238E27FC236}">
                <a16:creationId xmlns:a16="http://schemas.microsoft.com/office/drawing/2014/main" id="{6F57C613-4346-8240-9597-87DED727F9D1}"/>
              </a:ext>
            </a:extLst>
          </p:cNvPr>
          <p:cNvPicPr>
            <a:picLocks noChangeAspect="1"/>
          </p:cNvPicPr>
          <p:nvPr/>
        </p:nvPicPr>
        <p:blipFill>
          <a:blip r:embed="rId4"/>
          <a:stretch>
            <a:fillRect/>
          </a:stretch>
        </p:blipFill>
        <p:spPr>
          <a:xfrm>
            <a:off x="4489105" y="3895820"/>
            <a:ext cx="2398776" cy="749300"/>
          </a:xfrm>
          <a:prstGeom prst="rect">
            <a:avLst/>
          </a:prstGeom>
        </p:spPr>
      </p:pic>
      <p:sp>
        <p:nvSpPr>
          <p:cNvPr id="7" name="TextBox 6">
            <a:extLst>
              <a:ext uri="{FF2B5EF4-FFF2-40B4-BE49-F238E27FC236}">
                <a16:creationId xmlns:a16="http://schemas.microsoft.com/office/drawing/2014/main" id="{EDA6451B-1A11-F742-8DB6-7331EDA37E17}"/>
              </a:ext>
            </a:extLst>
          </p:cNvPr>
          <p:cNvSpPr txBox="1"/>
          <p:nvPr/>
        </p:nvSpPr>
        <p:spPr>
          <a:xfrm>
            <a:off x="354330" y="4881662"/>
            <a:ext cx="8138160" cy="1384995"/>
          </a:xfrm>
          <a:prstGeom prst="rect">
            <a:avLst/>
          </a:prstGeom>
          <a:solidFill>
            <a:schemeClr val="accent4">
              <a:lumMod val="40000"/>
              <a:lumOff val="60000"/>
            </a:schemeClr>
          </a:solidFill>
        </p:spPr>
        <p:txBody>
          <a:bodyPr wrap="square" rtlCol="0">
            <a:spAutoFit/>
          </a:bodyPr>
          <a:lstStyle/>
          <a:p>
            <a:r>
              <a:rPr lang="en-CA" sz="2400" dirty="0"/>
              <a:t>Leverages global statistical information (co-occurrence matrix), and produce a vector space with meaningful sub-structure </a:t>
            </a:r>
          </a:p>
          <a:p>
            <a:r>
              <a:rPr lang="en-CA" dirty="0"/>
              <a:t> </a:t>
            </a:r>
          </a:p>
          <a:p>
            <a:endParaRPr lang="en-GB" dirty="0"/>
          </a:p>
        </p:txBody>
      </p:sp>
    </p:spTree>
    <p:extLst>
      <p:ext uri="{BB962C8B-B14F-4D97-AF65-F5344CB8AC3E}">
        <p14:creationId xmlns:p14="http://schemas.microsoft.com/office/powerpoint/2010/main" val="262292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1D44-12AE-D946-98F9-0016228A63DB}"/>
              </a:ext>
            </a:extLst>
          </p:cNvPr>
          <p:cNvSpPr>
            <a:spLocks noGrp="1"/>
          </p:cNvSpPr>
          <p:nvPr>
            <p:ph type="title"/>
          </p:nvPr>
        </p:nvSpPr>
        <p:spPr>
          <a:xfrm>
            <a:off x="4007768" y="404664"/>
            <a:ext cx="8075240" cy="998984"/>
          </a:xfrm>
        </p:spPr>
        <p:txBody>
          <a:bodyPr>
            <a:normAutofit/>
          </a:bodyPr>
          <a:lstStyle/>
          <a:p>
            <a:r>
              <a:rPr lang="en-GB" sz="4000" dirty="0">
                <a:solidFill>
                  <a:schemeClr val="accent2">
                    <a:lumMod val="75000"/>
                  </a:schemeClr>
                </a:solidFill>
                <a:effectLst>
                  <a:outerShdw blurRad="38100" dist="38100" dir="2700000" algn="tl">
                    <a:srgbClr val="000000">
                      <a:alpha val="43137"/>
                    </a:srgbClr>
                  </a:outerShdw>
                </a:effectLst>
              </a:rPr>
              <a:t>Document Vectorization</a:t>
            </a:r>
          </a:p>
        </p:txBody>
      </p:sp>
      <p:sp>
        <p:nvSpPr>
          <p:cNvPr id="3" name="Content Placeholder 2">
            <a:extLst>
              <a:ext uri="{FF2B5EF4-FFF2-40B4-BE49-F238E27FC236}">
                <a16:creationId xmlns:a16="http://schemas.microsoft.com/office/drawing/2014/main" id="{A0B34430-A356-2E42-840D-5B604E192F8C}"/>
              </a:ext>
            </a:extLst>
          </p:cNvPr>
          <p:cNvSpPr>
            <a:spLocks noGrp="1"/>
          </p:cNvSpPr>
          <p:nvPr>
            <p:ph idx="1"/>
          </p:nvPr>
        </p:nvSpPr>
        <p:spPr>
          <a:xfrm>
            <a:off x="996043" y="1540359"/>
            <a:ext cx="9137577" cy="3777283"/>
          </a:xfrm>
        </p:spPr>
        <p:txBody>
          <a:bodyPr>
            <a:normAutofit/>
          </a:bodyPr>
          <a:lstStyle/>
          <a:p>
            <a:r>
              <a:rPr lang="en-GB" sz="2400" dirty="0"/>
              <a:t>Document is represented with a numerical vector </a:t>
            </a:r>
          </a:p>
          <a:p>
            <a:r>
              <a:rPr lang="en-GB" sz="2400" dirty="0"/>
              <a:t>Dimension of the vector =distinct terms in ”corpus”</a:t>
            </a:r>
          </a:p>
        </p:txBody>
      </p:sp>
      <p:graphicFrame>
        <p:nvGraphicFramePr>
          <p:cNvPr id="4" name="Table 3">
            <a:extLst>
              <a:ext uri="{FF2B5EF4-FFF2-40B4-BE49-F238E27FC236}">
                <a16:creationId xmlns:a16="http://schemas.microsoft.com/office/drawing/2014/main" id="{824CCA2C-09FA-6846-841E-16ABDC7EE9D4}"/>
              </a:ext>
            </a:extLst>
          </p:cNvPr>
          <p:cNvGraphicFramePr>
            <a:graphicFrameLocks noGrp="1"/>
          </p:cNvGraphicFramePr>
          <p:nvPr>
            <p:extLst>
              <p:ext uri="{D42A27DB-BD31-4B8C-83A1-F6EECF244321}">
                <p14:modId xmlns:p14="http://schemas.microsoft.com/office/powerpoint/2010/main" val="4037337141"/>
              </p:ext>
            </p:extLst>
          </p:nvPr>
        </p:nvGraphicFramePr>
        <p:xfrm>
          <a:off x="2058380" y="2589348"/>
          <a:ext cx="7704856" cy="3388360"/>
        </p:xfrm>
        <a:graphic>
          <a:graphicData uri="http://schemas.openxmlformats.org/drawingml/2006/table">
            <a:tbl>
              <a:tblPr firstRow="1" bandRow="1">
                <a:tableStyleId>{5C22544A-7EE6-4342-B048-85BDC9FD1C3A}</a:tableStyleId>
              </a:tblPr>
              <a:tblGrid>
                <a:gridCol w="1698625">
                  <a:extLst>
                    <a:ext uri="{9D8B030D-6E8A-4147-A177-3AD203B41FA5}">
                      <a16:colId xmlns:a16="http://schemas.microsoft.com/office/drawing/2014/main" val="278507179"/>
                    </a:ext>
                  </a:extLst>
                </a:gridCol>
                <a:gridCol w="1109687">
                  <a:extLst>
                    <a:ext uri="{9D8B030D-6E8A-4147-A177-3AD203B41FA5}">
                      <a16:colId xmlns:a16="http://schemas.microsoft.com/office/drawing/2014/main" val="3954166836"/>
                    </a:ext>
                  </a:extLst>
                </a:gridCol>
                <a:gridCol w="1584176">
                  <a:extLst>
                    <a:ext uri="{9D8B030D-6E8A-4147-A177-3AD203B41FA5}">
                      <a16:colId xmlns:a16="http://schemas.microsoft.com/office/drawing/2014/main" val="3365108952"/>
                    </a:ext>
                  </a:extLst>
                </a:gridCol>
                <a:gridCol w="3312368">
                  <a:extLst>
                    <a:ext uri="{9D8B030D-6E8A-4147-A177-3AD203B41FA5}">
                      <a16:colId xmlns:a16="http://schemas.microsoft.com/office/drawing/2014/main" val="2529708799"/>
                    </a:ext>
                  </a:extLst>
                </a:gridCol>
              </a:tblGrid>
              <a:tr h="370840">
                <a:tc>
                  <a:txBody>
                    <a:bodyPr/>
                    <a:lstStyle/>
                    <a:p>
                      <a:r>
                        <a:rPr lang="en-GB" dirty="0"/>
                        <a:t>Method</a:t>
                      </a:r>
                    </a:p>
                  </a:txBody>
                  <a:tcPr/>
                </a:tc>
                <a:tc>
                  <a:txBody>
                    <a:bodyPr/>
                    <a:lstStyle/>
                    <a:p>
                      <a:r>
                        <a:rPr lang="en-GB" dirty="0"/>
                        <a:t>Function </a:t>
                      </a:r>
                    </a:p>
                  </a:txBody>
                  <a:tcPr/>
                </a:tc>
                <a:tc>
                  <a:txBody>
                    <a:bodyPr/>
                    <a:lstStyle/>
                    <a:p>
                      <a:r>
                        <a:rPr lang="en-GB" dirty="0"/>
                        <a:t>Description</a:t>
                      </a:r>
                    </a:p>
                  </a:txBody>
                  <a:tcPr/>
                </a:tc>
                <a:tc>
                  <a:txBody>
                    <a:bodyPr/>
                    <a:lstStyle/>
                    <a:p>
                      <a:r>
                        <a:rPr lang="en-GB" dirty="0"/>
                        <a:t>Comments</a:t>
                      </a:r>
                    </a:p>
                  </a:txBody>
                  <a:tcPr/>
                </a:tc>
                <a:extLst>
                  <a:ext uri="{0D108BD9-81ED-4DB2-BD59-A6C34878D82A}">
                    <a16:rowId xmlns:a16="http://schemas.microsoft.com/office/drawing/2014/main" val="2129621181"/>
                  </a:ext>
                </a:extLst>
              </a:tr>
              <a:tr h="370840">
                <a:tc>
                  <a:txBody>
                    <a:bodyPr/>
                    <a:lstStyle/>
                    <a:p>
                      <a:r>
                        <a:rPr lang="en-GB" dirty="0"/>
                        <a:t>Binary </a:t>
                      </a:r>
                    </a:p>
                    <a:p>
                      <a:r>
                        <a:rPr lang="en-GB" dirty="0"/>
                        <a:t>“One-hot”</a:t>
                      </a:r>
                    </a:p>
                  </a:txBody>
                  <a:tcPr/>
                </a:tc>
                <a:tc>
                  <a:txBody>
                    <a:bodyPr/>
                    <a:lstStyle/>
                    <a:p>
                      <a:r>
                        <a:rPr lang="en-GB" dirty="0"/>
                        <a:t>0 1</a:t>
                      </a:r>
                    </a:p>
                  </a:txBody>
                  <a:tcPr/>
                </a:tc>
                <a:tc>
                  <a:txBody>
                    <a:bodyPr/>
                    <a:lstStyle/>
                    <a:p>
                      <a:r>
                        <a:rPr lang="en-CA" dirty="0"/>
                        <a:t>1 if term occurs 0 otherwise</a:t>
                      </a:r>
                      <a:endParaRPr lang="en-GB" dirty="0"/>
                    </a:p>
                  </a:txBody>
                  <a:tcPr/>
                </a:tc>
                <a:tc>
                  <a:txBody>
                    <a:bodyPr/>
                    <a:lstStyle/>
                    <a:p>
                      <a:r>
                        <a:rPr lang="en-GB" dirty="0"/>
                        <a:t>Can be suitable for shorter documents  and NN implementations</a:t>
                      </a:r>
                    </a:p>
                  </a:txBody>
                  <a:tcPr/>
                </a:tc>
                <a:extLst>
                  <a:ext uri="{0D108BD9-81ED-4DB2-BD59-A6C34878D82A}">
                    <a16:rowId xmlns:a16="http://schemas.microsoft.com/office/drawing/2014/main" val="1292723793"/>
                  </a:ext>
                </a:extLst>
              </a:tr>
              <a:tr h="370840">
                <a:tc>
                  <a:txBody>
                    <a:bodyPr/>
                    <a:lstStyle/>
                    <a:p>
                      <a:r>
                        <a:rPr lang="en-GB" dirty="0"/>
                        <a:t>Frequency</a:t>
                      </a:r>
                    </a:p>
                  </a:txBody>
                  <a:tcPr/>
                </a:tc>
                <a:tc>
                  <a:txBody>
                    <a:bodyPr/>
                    <a:lstStyle/>
                    <a:p>
                      <a:r>
                        <a:rPr lang="en-GB" dirty="0"/>
                        <a:t>TF</a:t>
                      </a:r>
                    </a:p>
                  </a:txBody>
                  <a:tcPr/>
                </a:tc>
                <a:tc>
                  <a:txBody>
                    <a:bodyPr/>
                    <a:lstStyle/>
                    <a:p>
                      <a:r>
                        <a:rPr lang="en-GB" dirty="0"/>
                        <a:t>Counts frequency of terms</a:t>
                      </a:r>
                    </a:p>
                  </a:txBody>
                  <a:tcPr/>
                </a:tc>
                <a:tc>
                  <a:txBody>
                    <a:bodyPr/>
                    <a:lstStyle/>
                    <a:p>
                      <a:r>
                        <a:rPr lang="en-GB" dirty="0"/>
                        <a:t>Works well for k-means clustering and some probabilistic methods </a:t>
                      </a:r>
                    </a:p>
                  </a:txBody>
                  <a:tcPr/>
                </a:tc>
                <a:extLst>
                  <a:ext uri="{0D108BD9-81ED-4DB2-BD59-A6C34878D82A}">
                    <a16:rowId xmlns:a16="http://schemas.microsoft.com/office/drawing/2014/main" val="2518530961"/>
                  </a:ext>
                </a:extLst>
              </a:tr>
              <a:tr h="370840">
                <a:tc>
                  <a:txBody>
                    <a:bodyPr/>
                    <a:lstStyle/>
                    <a:p>
                      <a:r>
                        <a:rPr lang="en-GB" dirty="0"/>
                        <a:t>Term Frequency</a:t>
                      </a:r>
                    </a:p>
                    <a:p>
                      <a:r>
                        <a:rPr lang="en-GB" dirty="0"/>
                        <a:t>Inverse</a:t>
                      </a:r>
                    </a:p>
                    <a:p>
                      <a:r>
                        <a:rPr lang="en-GB" dirty="0"/>
                        <a:t>Document Frequency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TF-IDF</a:t>
                      </a:r>
                    </a:p>
                    <a:p>
                      <a:endParaRPr lang="en-GB" dirty="0"/>
                    </a:p>
                  </a:txBody>
                  <a:tcPr/>
                </a:tc>
                <a:tc>
                  <a:txBody>
                    <a:bodyPr/>
                    <a:lstStyle/>
                    <a:p>
                      <a:r>
                        <a:rPr lang="en-GB" dirty="0"/>
                        <a:t>Weights term by importance</a:t>
                      </a:r>
                    </a:p>
                    <a:p>
                      <a:r>
                        <a:rPr lang="en-GB" dirty="0"/>
                        <a:t>across corpus</a:t>
                      </a:r>
                    </a:p>
                  </a:txBody>
                  <a:tcPr/>
                </a:tc>
                <a:tc>
                  <a:txBody>
                    <a:bodyPr/>
                    <a:lstStyle/>
                    <a:p>
                      <a:r>
                        <a:rPr lang="en-GB" dirty="0"/>
                        <a:t>Originally the gold- standard of Information retrieval</a:t>
                      </a:r>
                    </a:p>
                  </a:txBody>
                  <a:tcPr/>
                </a:tc>
                <a:extLst>
                  <a:ext uri="{0D108BD9-81ED-4DB2-BD59-A6C34878D82A}">
                    <a16:rowId xmlns:a16="http://schemas.microsoft.com/office/drawing/2014/main" val="1474138122"/>
                  </a:ext>
                </a:extLst>
              </a:tr>
            </a:tbl>
          </a:graphicData>
        </a:graphic>
      </p:graphicFrame>
      <p:sp>
        <p:nvSpPr>
          <p:cNvPr id="6" name="TextBox 5">
            <a:extLst>
              <a:ext uri="{FF2B5EF4-FFF2-40B4-BE49-F238E27FC236}">
                <a16:creationId xmlns:a16="http://schemas.microsoft.com/office/drawing/2014/main" id="{89C21417-9382-C144-AF88-53E12A4E90B4}"/>
              </a:ext>
            </a:extLst>
          </p:cNvPr>
          <p:cNvSpPr txBox="1"/>
          <p:nvPr/>
        </p:nvSpPr>
        <p:spPr>
          <a:xfrm>
            <a:off x="2462944" y="6211669"/>
            <a:ext cx="6511013" cy="646331"/>
          </a:xfrm>
          <a:prstGeom prst="rect">
            <a:avLst/>
          </a:prstGeom>
          <a:solidFill>
            <a:schemeClr val="accent4">
              <a:lumMod val="20000"/>
              <a:lumOff val="80000"/>
            </a:schemeClr>
          </a:solidFill>
        </p:spPr>
        <p:txBody>
          <a:bodyPr wrap="none" rtlCol="0">
            <a:spAutoFit/>
          </a:bodyPr>
          <a:lstStyle/>
          <a:p>
            <a:r>
              <a:rPr lang="en-GB" dirty="0"/>
              <a:t>Can use N-gram features </a:t>
            </a:r>
          </a:p>
          <a:p>
            <a:r>
              <a:rPr lang="en-GB" dirty="0"/>
              <a:t>Can be used in combination with PCA for dimensionality reduction  </a:t>
            </a:r>
          </a:p>
        </p:txBody>
      </p:sp>
      <p:sp>
        <p:nvSpPr>
          <p:cNvPr id="5" name="Footer Placeholder 4">
            <a:extLst>
              <a:ext uri="{FF2B5EF4-FFF2-40B4-BE49-F238E27FC236}">
                <a16:creationId xmlns:a16="http://schemas.microsoft.com/office/drawing/2014/main" id="{A3FF5C78-8732-F347-986C-E05468D8F395}"/>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6690039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CB2D-2C39-C444-A0D1-C86712153384}"/>
              </a:ext>
            </a:extLst>
          </p:cNvPr>
          <p:cNvSpPr>
            <a:spLocks noGrp="1"/>
          </p:cNvSpPr>
          <p:nvPr>
            <p:ph type="title"/>
          </p:nvPr>
        </p:nvSpPr>
        <p:spPr/>
        <p:txBody>
          <a:bodyPr>
            <a:normAutofit fontScale="90000"/>
          </a:bodyPr>
          <a:lstStyle/>
          <a:p>
            <a:r>
              <a:rPr lang="en-GB" sz="4900" dirty="0" err="1">
                <a:solidFill>
                  <a:schemeClr val="accent2">
                    <a:lumMod val="75000"/>
                  </a:schemeClr>
                </a:solidFill>
                <a:effectLst>
                  <a:outerShdw blurRad="38100" dist="38100" dir="2700000" algn="tl">
                    <a:srgbClr val="000000">
                      <a:alpha val="43137"/>
                    </a:srgbClr>
                  </a:outerShdw>
                </a:effectLst>
              </a:rPr>
              <a:t>GloVe</a:t>
            </a:r>
            <a:r>
              <a:rPr lang="en-GB" sz="4900" dirty="0">
                <a:solidFill>
                  <a:schemeClr val="accent2">
                    <a:lumMod val="75000"/>
                  </a:schemeClr>
                </a:solidFill>
                <a:effectLst>
                  <a:outerShdw blurRad="38100" dist="38100" dir="2700000" algn="tl">
                    <a:srgbClr val="000000">
                      <a:alpha val="43137"/>
                    </a:srgbClr>
                  </a:outerShdw>
                </a:effectLst>
              </a:rPr>
              <a:t> </a:t>
            </a:r>
            <a:r>
              <a:rPr lang="en-CA" sz="4900" dirty="0">
                <a:solidFill>
                  <a:schemeClr val="accent2">
                    <a:lumMod val="75000"/>
                  </a:schemeClr>
                </a:solidFill>
                <a:effectLst>
                  <a:outerShdw blurRad="38100" dist="38100" dir="2700000" algn="tl">
                    <a:srgbClr val="000000">
                      <a:alpha val="43137"/>
                    </a:srgbClr>
                  </a:outerShdw>
                </a:effectLst>
              </a:rPr>
              <a:t>[Pennington et al., EMNLP 2014] </a:t>
            </a:r>
            <a:br>
              <a:rPr lang="en-CA" dirty="0"/>
            </a:br>
            <a:br>
              <a:rPr lang="en-GB" dirty="0"/>
            </a:br>
            <a:endParaRPr lang="en-GB" dirty="0"/>
          </a:p>
        </p:txBody>
      </p:sp>
      <p:sp>
        <p:nvSpPr>
          <p:cNvPr id="3" name="Content Placeholder 2">
            <a:extLst>
              <a:ext uri="{FF2B5EF4-FFF2-40B4-BE49-F238E27FC236}">
                <a16:creationId xmlns:a16="http://schemas.microsoft.com/office/drawing/2014/main" id="{C6B8D33C-545B-E349-B1A7-E024474619B9}"/>
              </a:ext>
            </a:extLst>
          </p:cNvPr>
          <p:cNvSpPr>
            <a:spLocks noGrp="1"/>
          </p:cNvSpPr>
          <p:nvPr>
            <p:ph idx="1"/>
          </p:nvPr>
        </p:nvSpPr>
        <p:spPr>
          <a:xfrm>
            <a:off x="838200" y="1133856"/>
            <a:ext cx="10515600" cy="5043107"/>
          </a:xfrm>
        </p:spPr>
        <p:txBody>
          <a:bodyPr/>
          <a:lstStyle/>
          <a:p>
            <a:r>
              <a:rPr lang="en-CA" dirty="0"/>
              <a:t>Counting the number of times, a word “</a:t>
            </a:r>
            <a:r>
              <a:rPr lang="en-CA" dirty="0" err="1"/>
              <a:t>i</a:t>
            </a:r>
            <a:r>
              <a:rPr lang="en-CA" dirty="0"/>
              <a:t>” appears in the context of “j”.   ( Predicts words given co-occurrence matrix  </a:t>
            </a:r>
            <a:r>
              <a:rPr lang="en-CA" dirty="0" err="1"/>
              <a:t>Xij</a:t>
            </a:r>
            <a:r>
              <a:rPr lang="en-CA" dirty="0"/>
              <a:t>)</a:t>
            </a:r>
            <a:endParaRPr lang="en-GB" dirty="0"/>
          </a:p>
        </p:txBody>
      </p:sp>
      <p:sp>
        <p:nvSpPr>
          <p:cNvPr id="4" name="Footer Placeholder 3">
            <a:extLst>
              <a:ext uri="{FF2B5EF4-FFF2-40B4-BE49-F238E27FC236}">
                <a16:creationId xmlns:a16="http://schemas.microsoft.com/office/drawing/2014/main" id="{304BFDE0-9F88-CF4F-94FE-A9551DCAFC8D}"/>
              </a:ext>
            </a:extLst>
          </p:cNvPr>
          <p:cNvSpPr>
            <a:spLocks noGrp="1"/>
          </p:cNvSpPr>
          <p:nvPr>
            <p:ph type="ftr" sz="quarter" idx="11"/>
          </p:nvPr>
        </p:nvSpPr>
        <p:spPr/>
        <p:txBody>
          <a:bodyPr/>
          <a:lstStyle/>
          <a:p>
            <a:r>
              <a:rPr lang="en-US"/>
              <a:t>Applied Text Analytics F20/F21AA </a:t>
            </a:r>
          </a:p>
        </p:txBody>
      </p:sp>
      <p:pic>
        <p:nvPicPr>
          <p:cNvPr id="6" name="Picture 5">
            <a:extLst>
              <a:ext uri="{FF2B5EF4-FFF2-40B4-BE49-F238E27FC236}">
                <a16:creationId xmlns:a16="http://schemas.microsoft.com/office/drawing/2014/main" id="{701A3A13-1979-D94D-967F-DABFB368FA3D}"/>
              </a:ext>
            </a:extLst>
          </p:cNvPr>
          <p:cNvPicPr>
            <a:picLocks noChangeAspect="1"/>
          </p:cNvPicPr>
          <p:nvPr/>
        </p:nvPicPr>
        <p:blipFill>
          <a:blip r:embed="rId3"/>
          <a:stretch>
            <a:fillRect/>
          </a:stretch>
        </p:blipFill>
        <p:spPr>
          <a:xfrm>
            <a:off x="2994422" y="2270866"/>
            <a:ext cx="6691557" cy="1060450"/>
          </a:xfrm>
          <a:prstGeom prst="rect">
            <a:avLst/>
          </a:prstGeom>
        </p:spPr>
      </p:pic>
      <p:pic>
        <p:nvPicPr>
          <p:cNvPr id="9" name="Picture 8">
            <a:extLst>
              <a:ext uri="{FF2B5EF4-FFF2-40B4-BE49-F238E27FC236}">
                <a16:creationId xmlns:a16="http://schemas.microsoft.com/office/drawing/2014/main" id="{6F57C613-4346-8240-9597-87DED727F9D1}"/>
              </a:ext>
            </a:extLst>
          </p:cNvPr>
          <p:cNvPicPr>
            <a:picLocks noChangeAspect="1"/>
          </p:cNvPicPr>
          <p:nvPr/>
        </p:nvPicPr>
        <p:blipFill>
          <a:blip r:embed="rId4"/>
          <a:stretch>
            <a:fillRect/>
          </a:stretch>
        </p:blipFill>
        <p:spPr>
          <a:xfrm>
            <a:off x="5738614" y="3247506"/>
            <a:ext cx="2398776" cy="749300"/>
          </a:xfrm>
          <a:prstGeom prst="rect">
            <a:avLst/>
          </a:prstGeom>
        </p:spPr>
      </p:pic>
      <p:sp>
        <p:nvSpPr>
          <p:cNvPr id="7" name="TextBox 6">
            <a:extLst>
              <a:ext uri="{FF2B5EF4-FFF2-40B4-BE49-F238E27FC236}">
                <a16:creationId xmlns:a16="http://schemas.microsoft.com/office/drawing/2014/main" id="{EDA6451B-1A11-F742-8DB6-7331EDA37E17}"/>
              </a:ext>
            </a:extLst>
          </p:cNvPr>
          <p:cNvSpPr txBox="1"/>
          <p:nvPr/>
        </p:nvSpPr>
        <p:spPr>
          <a:xfrm>
            <a:off x="354330" y="4881662"/>
            <a:ext cx="8138160" cy="1384995"/>
          </a:xfrm>
          <a:prstGeom prst="rect">
            <a:avLst/>
          </a:prstGeom>
          <a:solidFill>
            <a:schemeClr val="accent4">
              <a:lumMod val="40000"/>
              <a:lumOff val="60000"/>
            </a:schemeClr>
          </a:solidFill>
        </p:spPr>
        <p:txBody>
          <a:bodyPr wrap="square" rtlCol="0">
            <a:spAutoFit/>
          </a:bodyPr>
          <a:lstStyle/>
          <a:p>
            <a:r>
              <a:rPr lang="en-CA" sz="2400" dirty="0"/>
              <a:t>Leverages global statistical information (co-occurrence matrix), and produce a vector space with meaningful sub-structure </a:t>
            </a:r>
          </a:p>
          <a:p>
            <a:r>
              <a:rPr lang="en-CA" dirty="0"/>
              <a:t> </a:t>
            </a:r>
          </a:p>
          <a:p>
            <a:endParaRPr lang="en-GB" dirty="0"/>
          </a:p>
        </p:txBody>
      </p:sp>
      <p:sp>
        <p:nvSpPr>
          <p:cNvPr id="5" name="Rectangle 4">
            <a:extLst>
              <a:ext uri="{FF2B5EF4-FFF2-40B4-BE49-F238E27FC236}">
                <a16:creationId xmlns:a16="http://schemas.microsoft.com/office/drawing/2014/main" id="{4573728D-D702-9B4A-9318-789AEF8F9F0E}"/>
              </a:ext>
            </a:extLst>
          </p:cNvPr>
          <p:cNvSpPr/>
          <p:nvPr/>
        </p:nvSpPr>
        <p:spPr>
          <a:xfrm>
            <a:off x="4371856" y="2450333"/>
            <a:ext cx="1097280" cy="75438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eft Brace 10">
            <a:extLst>
              <a:ext uri="{FF2B5EF4-FFF2-40B4-BE49-F238E27FC236}">
                <a16:creationId xmlns:a16="http://schemas.microsoft.com/office/drawing/2014/main" id="{5F0C6F1E-1990-D04F-B1DE-EC5E87E0AE5A}"/>
              </a:ext>
            </a:extLst>
          </p:cNvPr>
          <p:cNvSpPr/>
          <p:nvPr/>
        </p:nvSpPr>
        <p:spPr>
          <a:xfrm rot="16200000">
            <a:off x="6481937" y="2300314"/>
            <a:ext cx="339053" cy="1712581"/>
          </a:xfrm>
          <a:prstGeom prst="leftBrace">
            <a:avLst>
              <a:gd name="adj1" fmla="val 0"/>
              <a:gd name="adj2" fmla="val 50000"/>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3" name="Rectangle 12">
            <a:extLst>
              <a:ext uri="{FF2B5EF4-FFF2-40B4-BE49-F238E27FC236}">
                <a16:creationId xmlns:a16="http://schemas.microsoft.com/office/drawing/2014/main" id="{5B61428E-0244-1F4C-A1B9-E766E803061D}"/>
              </a:ext>
            </a:extLst>
          </p:cNvPr>
          <p:cNvSpPr/>
          <p:nvPr/>
        </p:nvSpPr>
        <p:spPr>
          <a:xfrm>
            <a:off x="7943850" y="2450333"/>
            <a:ext cx="1097280" cy="75438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6DD0AB8E-63BF-AA42-BBB8-6AE7AF0DAC74}"/>
              </a:ext>
            </a:extLst>
          </p:cNvPr>
          <p:cNvSpPr txBox="1"/>
          <p:nvPr/>
        </p:nvSpPr>
        <p:spPr>
          <a:xfrm>
            <a:off x="3771900" y="3429000"/>
            <a:ext cx="1816649" cy="1200329"/>
          </a:xfrm>
          <a:prstGeom prst="rect">
            <a:avLst/>
          </a:prstGeom>
          <a:solidFill>
            <a:schemeClr val="accent1">
              <a:lumMod val="20000"/>
              <a:lumOff val="80000"/>
            </a:schemeClr>
          </a:solidFill>
        </p:spPr>
        <p:txBody>
          <a:bodyPr wrap="square" rtlCol="0">
            <a:spAutoFit/>
          </a:bodyPr>
          <a:lstStyle/>
          <a:p>
            <a:r>
              <a:rPr lang="en-GB" i="1" dirty="0">
                <a:solidFill>
                  <a:schemeClr val="accent1">
                    <a:lumMod val="50000"/>
                  </a:schemeClr>
                </a:solidFill>
              </a:rPr>
              <a:t>f(</a:t>
            </a:r>
            <a:r>
              <a:rPr lang="en-GB" i="1" dirty="0" err="1">
                <a:solidFill>
                  <a:schemeClr val="accent1">
                    <a:lumMod val="50000"/>
                  </a:schemeClr>
                </a:solidFill>
              </a:rPr>
              <a:t>X</a:t>
            </a:r>
            <a:r>
              <a:rPr lang="en-GB" i="1" baseline="-25000" dirty="0" err="1">
                <a:solidFill>
                  <a:schemeClr val="accent1">
                    <a:lumMod val="50000"/>
                  </a:schemeClr>
                </a:solidFill>
              </a:rPr>
              <a:t>ij</a:t>
            </a:r>
            <a:r>
              <a:rPr lang="en-GB" i="1" dirty="0">
                <a:solidFill>
                  <a:schemeClr val="accent1">
                    <a:lumMod val="50000"/>
                  </a:schemeClr>
                </a:solidFill>
              </a:rPr>
              <a:t>)=0 for </a:t>
            </a:r>
            <a:r>
              <a:rPr lang="en-GB" i="1" dirty="0" err="1">
                <a:solidFill>
                  <a:schemeClr val="accent1">
                    <a:lumMod val="50000"/>
                  </a:schemeClr>
                </a:solidFill>
              </a:rPr>
              <a:t>X</a:t>
            </a:r>
            <a:r>
              <a:rPr lang="en-GB" i="1" baseline="-25000" dirty="0" err="1">
                <a:solidFill>
                  <a:schemeClr val="accent1">
                    <a:lumMod val="50000"/>
                  </a:schemeClr>
                </a:solidFill>
              </a:rPr>
              <a:t>ij</a:t>
            </a:r>
            <a:r>
              <a:rPr lang="en-GB" i="1" dirty="0">
                <a:solidFill>
                  <a:schemeClr val="accent1">
                    <a:lumMod val="50000"/>
                  </a:schemeClr>
                </a:solidFill>
              </a:rPr>
              <a:t>=0</a:t>
            </a:r>
          </a:p>
          <a:p>
            <a:r>
              <a:rPr lang="en-GB" i="1" dirty="0">
                <a:solidFill>
                  <a:schemeClr val="accent1">
                    <a:lumMod val="50000"/>
                  </a:schemeClr>
                </a:solidFill>
              </a:rPr>
              <a:t>(only non-zero elements are trained)</a:t>
            </a:r>
          </a:p>
        </p:txBody>
      </p:sp>
      <p:sp>
        <p:nvSpPr>
          <p:cNvPr id="15" name="TextBox 14">
            <a:extLst>
              <a:ext uri="{FF2B5EF4-FFF2-40B4-BE49-F238E27FC236}">
                <a16:creationId xmlns:a16="http://schemas.microsoft.com/office/drawing/2014/main" id="{03CE0C26-9568-5A47-BE5A-B1648F550D26}"/>
              </a:ext>
            </a:extLst>
          </p:cNvPr>
          <p:cNvSpPr txBox="1"/>
          <p:nvPr/>
        </p:nvSpPr>
        <p:spPr>
          <a:xfrm>
            <a:off x="1014754" y="2360009"/>
            <a:ext cx="1816649" cy="1200329"/>
          </a:xfrm>
          <a:prstGeom prst="rect">
            <a:avLst/>
          </a:prstGeom>
          <a:solidFill>
            <a:schemeClr val="accent3">
              <a:lumMod val="20000"/>
              <a:lumOff val="80000"/>
            </a:schemeClr>
          </a:solidFill>
        </p:spPr>
        <p:txBody>
          <a:bodyPr wrap="square" rtlCol="0">
            <a:spAutoFit/>
          </a:bodyPr>
          <a:lstStyle/>
          <a:p>
            <a:r>
              <a:rPr lang="en-CA" dirty="0"/>
              <a:t>J minimize the squared error of the logarithms </a:t>
            </a:r>
          </a:p>
          <a:p>
            <a:endParaRPr lang="en-GB" dirty="0"/>
          </a:p>
        </p:txBody>
      </p:sp>
      <p:sp>
        <p:nvSpPr>
          <p:cNvPr id="16" name="TextBox 15">
            <a:extLst>
              <a:ext uri="{FF2B5EF4-FFF2-40B4-BE49-F238E27FC236}">
                <a16:creationId xmlns:a16="http://schemas.microsoft.com/office/drawing/2014/main" id="{867AC943-E7DE-A34D-A80A-183815BD1869}"/>
              </a:ext>
            </a:extLst>
          </p:cNvPr>
          <p:cNvSpPr txBox="1"/>
          <p:nvPr/>
        </p:nvSpPr>
        <p:spPr>
          <a:xfrm>
            <a:off x="5795173" y="3788778"/>
            <a:ext cx="4008854" cy="369332"/>
          </a:xfrm>
          <a:prstGeom prst="rect">
            <a:avLst/>
          </a:prstGeom>
          <a:solidFill>
            <a:schemeClr val="accent6">
              <a:lumMod val="20000"/>
              <a:lumOff val="80000"/>
            </a:schemeClr>
          </a:solidFill>
        </p:spPr>
        <p:txBody>
          <a:bodyPr wrap="none" rtlCol="0">
            <a:spAutoFit/>
          </a:bodyPr>
          <a:lstStyle/>
          <a:p>
            <a:r>
              <a:rPr lang="en-GB" i="1" dirty="0"/>
              <a:t>word </a:t>
            </a:r>
            <a:r>
              <a:rPr lang="en-GB" i="1" dirty="0" err="1"/>
              <a:t>i</a:t>
            </a:r>
            <a:r>
              <a:rPr lang="en-GB" i="1" dirty="0"/>
              <a:t> appearing in the context of word j</a:t>
            </a:r>
          </a:p>
        </p:txBody>
      </p:sp>
    </p:spTree>
    <p:extLst>
      <p:ext uri="{BB962C8B-B14F-4D97-AF65-F5344CB8AC3E}">
        <p14:creationId xmlns:p14="http://schemas.microsoft.com/office/powerpoint/2010/main" val="218314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31F4-83A6-1840-81A6-996BEE57056D}"/>
              </a:ext>
            </a:extLst>
          </p:cNvPr>
          <p:cNvSpPr>
            <a:spLocks noGrp="1"/>
          </p:cNvSpPr>
          <p:nvPr>
            <p:ph type="title"/>
          </p:nvPr>
        </p:nvSpPr>
        <p:spPr/>
        <p:txBody>
          <a:bodyPr>
            <a:normAutofit fontScale="90000"/>
          </a:bodyPr>
          <a:lstStyle/>
          <a:p>
            <a:r>
              <a:rPr lang="en-GB" dirty="0" err="1">
                <a:solidFill>
                  <a:schemeClr val="accent2">
                    <a:lumMod val="75000"/>
                  </a:schemeClr>
                </a:solidFill>
                <a:effectLst>
                  <a:outerShdw blurRad="38100" dist="38100" dir="2700000" algn="tl">
                    <a:srgbClr val="000000">
                      <a:alpha val="43137"/>
                    </a:srgbClr>
                  </a:outerShdw>
                </a:effectLst>
              </a:rPr>
              <a:t>GloVe</a:t>
            </a:r>
            <a:r>
              <a:rPr lang="en-GB" dirty="0">
                <a:solidFill>
                  <a:schemeClr val="accent2">
                    <a:lumMod val="75000"/>
                  </a:schemeClr>
                </a:solidFill>
                <a:effectLst>
                  <a:outerShdw blurRad="38100" dist="38100" dir="2700000" algn="tl">
                    <a:srgbClr val="000000">
                      <a:alpha val="43137"/>
                    </a:srgbClr>
                  </a:outerShdw>
                </a:effectLst>
              </a:rPr>
              <a:t> </a:t>
            </a:r>
            <a:r>
              <a:rPr lang="en-CA" dirty="0">
                <a:solidFill>
                  <a:schemeClr val="accent2">
                    <a:lumMod val="75000"/>
                  </a:schemeClr>
                </a:solidFill>
                <a:effectLst>
                  <a:outerShdw blurRad="38100" dist="38100" dir="2700000" algn="tl">
                    <a:srgbClr val="000000">
                      <a:alpha val="43137"/>
                    </a:srgbClr>
                  </a:outerShdw>
                </a:effectLst>
              </a:rPr>
              <a:t>[Pennington et al., EMNLP 2014] </a:t>
            </a:r>
            <a:br>
              <a:rPr lang="en-CA" dirty="0"/>
            </a:br>
            <a:br>
              <a:rPr lang="en-GB" dirty="0"/>
            </a:br>
            <a:endParaRPr lang="en-GB" dirty="0"/>
          </a:p>
        </p:txBody>
      </p:sp>
      <p:sp>
        <p:nvSpPr>
          <p:cNvPr id="3" name="Content Placeholder 2">
            <a:extLst>
              <a:ext uri="{FF2B5EF4-FFF2-40B4-BE49-F238E27FC236}">
                <a16:creationId xmlns:a16="http://schemas.microsoft.com/office/drawing/2014/main" id="{0CB20345-0D9B-7545-B9E7-803C867E8568}"/>
              </a:ext>
            </a:extLst>
          </p:cNvPr>
          <p:cNvSpPr>
            <a:spLocks noGrp="1"/>
          </p:cNvSpPr>
          <p:nvPr>
            <p:ph idx="1"/>
          </p:nvPr>
        </p:nvSpPr>
        <p:spPr>
          <a:xfrm>
            <a:off x="838200" y="1536192"/>
            <a:ext cx="10515600" cy="4640771"/>
          </a:xfrm>
        </p:spPr>
        <p:txBody>
          <a:bodyPr/>
          <a:lstStyle/>
          <a:p>
            <a:r>
              <a:rPr lang="en-GB" dirty="0"/>
              <a:t>Fast Training</a:t>
            </a:r>
          </a:p>
          <a:p>
            <a:r>
              <a:rPr lang="en-GB" dirty="0"/>
              <a:t>Scalable to huge corpora</a:t>
            </a:r>
          </a:p>
          <a:p>
            <a:r>
              <a:rPr lang="en-GB" dirty="0"/>
              <a:t>Good performance even with small corpus and small vectors</a:t>
            </a:r>
          </a:p>
          <a:p>
            <a:endParaRPr lang="en-GB" dirty="0"/>
          </a:p>
          <a:p>
            <a:r>
              <a:rPr lang="en-GB" dirty="0"/>
              <a:t>Compared to direct prediction methods: skip-grams </a:t>
            </a:r>
          </a:p>
          <a:p>
            <a:pPr lvl="1"/>
            <a:r>
              <a:rPr lang="en-GB" dirty="0"/>
              <a:t> do not take advantage of statistics, still work and scale well</a:t>
            </a:r>
          </a:p>
        </p:txBody>
      </p:sp>
      <p:sp>
        <p:nvSpPr>
          <p:cNvPr id="4" name="Footer Placeholder 3">
            <a:extLst>
              <a:ext uri="{FF2B5EF4-FFF2-40B4-BE49-F238E27FC236}">
                <a16:creationId xmlns:a16="http://schemas.microsoft.com/office/drawing/2014/main" id="{DF46349F-96F6-3545-B1D0-5D3F8EF0C13A}"/>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4217614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148" y="672154"/>
            <a:ext cx="8849948" cy="870897"/>
          </a:xfrm>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Pretrained models word2vec model</a:t>
            </a:r>
            <a:r>
              <a:rPr lang="en-GB" dirty="0"/>
              <a:t>s</a:t>
            </a:r>
            <a:endParaRPr lang="en-US" dirty="0"/>
          </a:p>
        </p:txBody>
      </p:sp>
      <p:sp>
        <p:nvSpPr>
          <p:cNvPr id="3" name="Content Placeholder 2"/>
          <p:cNvSpPr>
            <a:spLocks noGrp="1"/>
          </p:cNvSpPr>
          <p:nvPr>
            <p:ph idx="1"/>
          </p:nvPr>
        </p:nvSpPr>
        <p:spPr>
          <a:xfrm>
            <a:off x="752168" y="1811860"/>
            <a:ext cx="9026928" cy="4197007"/>
          </a:xfrm>
        </p:spPr>
        <p:txBody>
          <a:bodyPr>
            <a:normAutofit/>
          </a:bodyPr>
          <a:lstStyle/>
          <a:p>
            <a:r>
              <a:rPr lang="en-GB" sz="2000" dirty="0"/>
              <a:t>You can find pre-trained models on huge corpora</a:t>
            </a:r>
          </a:p>
          <a:p>
            <a:r>
              <a:rPr lang="en-GB" sz="2000" b="1" dirty="0">
                <a:solidFill>
                  <a:schemeClr val="tx2"/>
                </a:solidFill>
              </a:rPr>
              <a:t>Examples</a:t>
            </a:r>
            <a:r>
              <a:rPr lang="en-GB" sz="2000" b="1" dirty="0">
                <a:solidFill>
                  <a:schemeClr val="bg2"/>
                </a:solidFill>
              </a:rPr>
              <a:t>:</a:t>
            </a:r>
          </a:p>
          <a:p>
            <a:pPr lvl="1"/>
            <a:r>
              <a:rPr lang="en-GB" sz="2000" dirty="0">
                <a:hlinkClick r:id="rId3"/>
              </a:rPr>
              <a:t>http://nlp.stanford.edu/projects/glove/</a:t>
            </a:r>
            <a:endParaRPr lang="en-GB" sz="2000" dirty="0"/>
          </a:p>
          <a:p>
            <a:pPr lvl="1"/>
            <a:r>
              <a:rPr lang="en-GB" sz="2000" dirty="0">
                <a:hlinkClick r:id="rId4"/>
              </a:rPr>
              <a:t>http://code.google.com/archive/p/word2vec/</a:t>
            </a:r>
            <a:endParaRPr lang="en-GB" sz="2000" dirty="0"/>
          </a:p>
          <a:p>
            <a:pPr lvl="1"/>
            <a:endParaRPr lang="en-GB" sz="2000" dirty="0"/>
          </a:p>
          <a:p>
            <a:pPr lvl="1"/>
            <a:r>
              <a:rPr lang="en-GB" sz="2000" dirty="0"/>
              <a:t>Another approach by Facebook “</a:t>
            </a:r>
            <a:r>
              <a:rPr lang="en-GB" sz="2000" dirty="0" err="1"/>
              <a:t>Fasttext</a:t>
            </a:r>
            <a:r>
              <a:rPr lang="en-GB" sz="2000" dirty="0"/>
              <a:t>” (</a:t>
            </a:r>
            <a:r>
              <a:rPr lang="en-CA" sz="2000" dirty="0"/>
              <a:t>Bojanowski </a:t>
            </a:r>
            <a:r>
              <a:rPr lang="en-GB" sz="2000" dirty="0"/>
              <a:t>2016) using skip-grams(faster to train) but with n-grams not whole words </a:t>
            </a:r>
            <a:r>
              <a:rPr lang="en-GB" sz="2000" dirty="0">
                <a:hlinkClick r:id="rId5"/>
              </a:rPr>
              <a:t>http://arxiv.org/abs/1607.04606</a:t>
            </a:r>
            <a:endParaRPr lang="en-GB" sz="2000" dirty="0"/>
          </a:p>
          <a:p>
            <a:pPr lvl="1"/>
            <a:endParaRPr lang="en-GB" sz="2000" dirty="0"/>
          </a:p>
          <a:p>
            <a:r>
              <a:rPr lang="en-GB" sz="2000" dirty="0"/>
              <a:t>You can load pretrained embeddings to initialize your NN weights. </a:t>
            </a:r>
            <a:endParaRPr lang="en-US" sz="2000" b="1" u="sng" dirty="0">
              <a:solidFill>
                <a:schemeClr val="tx2"/>
              </a:solidFill>
            </a:endParaRPr>
          </a:p>
          <a:p>
            <a:endParaRPr lang="en-GB" sz="2000" dirty="0"/>
          </a:p>
          <a:p>
            <a:endParaRPr lang="en-US" dirty="0"/>
          </a:p>
        </p:txBody>
      </p:sp>
      <p:sp>
        <p:nvSpPr>
          <p:cNvPr id="4" name="Footer Placeholder 3">
            <a:extLst>
              <a:ext uri="{FF2B5EF4-FFF2-40B4-BE49-F238E27FC236}">
                <a16:creationId xmlns:a16="http://schemas.microsoft.com/office/drawing/2014/main" id="{F457679C-AD4D-544E-8243-300F0C7A5B48}"/>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448282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161196"/>
          </a:xfrm>
        </p:spPr>
        <p:txBody>
          <a:bodyPr>
            <a:normAutofit fontScale="90000"/>
          </a:bodyPr>
          <a:lstStyle/>
          <a:p>
            <a:r>
              <a:rPr lang="en-US" dirty="0"/>
              <a:t>Dense embeddings you can download!</a:t>
            </a:r>
          </a:p>
        </p:txBody>
      </p:sp>
      <p:sp>
        <p:nvSpPr>
          <p:cNvPr id="3" name="Content Placeholder 2"/>
          <p:cNvSpPr>
            <a:spLocks noGrp="1"/>
          </p:cNvSpPr>
          <p:nvPr>
            <p:ph idx="1"/>
          </p:nvPr>
        </p:nvSpPr>
        <p:spPr>
          <a:xfrm>
            <a:off x="501446" y="2075596"/>
            <a:ext cx="9780838" cy="3811694"/>
          </a:xfrm>
        </p:spPr>
        <p:txBody>
          <a:bodyPr>
            <a:normAutofit/>
          </a:bodyPr>
          <a:lstStyle/>
          <a:p>
            <a:pPr>
              <a:lnSpc>
                <a:spcPct val="70000"/>
              </a:lnSpc>
            </a:pPr>
            <a:r>
              <a:rPr lang="en-US" sz="3200" b="1" dirty="0"/>
              <a:t>Word2vec</a:t>
            </a:r>
            <a:r>
              <a:rPr lang="en-US" sz="3200" dirty="0"/>
              <a:t> (</a:t>
            </a:r>
            <a:r>
              <a:rPr lang="en-US" sz="3200" dirty="0" err="1"/>
              <a:t>Mikolov</a:t>
            </a:r>
            <a:r>
              <a:rPr lang="en-US" sz="3200" dirty="0"/>
              <a:t> et al.)</a:t>
            </a:r>
          </a:p>
          <a:p>
            <a:pPr>
              <a:lnSpc>
                <a:spcPct val="70000"/>
              </a:lnSpc>
            </a:pPr>
            <a:r>
              <a:rPr lang="en-US" sz="3200" dirty="0">
                <a:hlinkClick r:id="rId2"/>
              </a:rPr>
              <a:t>https://code.google.com/archive/p/word2vec/</a:t>
            </a:r>
            <a:endParaRPr lang="en-US" sz="3200" dirty="0"/>
          </a:p>
          <a:p>
            <a:r>
              <a:rPr lang="en-US" sz="3200" b="1" dirty="0" err="1"/>
              <a:t>Fasttext</a:t>
            </a:r>
            <a:r>
              <a:rPr lang="en-US" sz="3200" dirty="0"/>
              <a:t> </a:t>
            </a:r>
            <a:r>
              <a:rPr lang="en-US" sz="3200" dirty="0">
                <a:hlinkClick r:id="rId3"/>
              </a:rPr>
              <a:t>http://www.fasttext.cc/</a:t>
            </a:r>
            <a:endParaRPr lang="en-US" sz="3200" dirty="0"/>
          </a:p>
          <a:p>
            <a:endParaRPr lang="en-US" sz="800" dirty="0"/>
          </a:p>
          <a:p>
            <a:pPr>
              <a:lnSpc>
                <a:spcPct val="60000"/>
              </a:lnSpc>
            </a:pPr>
            <a:r>
              <a:rPr lang="en-US" sz="3200" b="1" dirty="0"/>
              <a:t>Glove</a:t>
            </a:r>
            <a:r>
              <a:rPr lang="en-US" sz="3200" dirty="0"/>
              <a:t> (Pennington, </a:t>
            </a:r>
            <a:r>
              <a:rPr lang="en-US" sz="3200" dirty="0" err="1"/>
              <a:t>Socher</a:t>
            </a:r>
            <a:r>
              <a:rPr lang="en-US" sz="3200" dirty="0"/>
              <a:t>, Manning)</a:t>
            </a:r>
          </a:p>
          <a:p>
            <a:pPr>
              <a:lnSpc>
                <a:spcPct val="60000"/>
              </a:lnSpc>
            </a:pPr>
            <a:r>
              <a:rPr lang="en-US" sz="3200" dirty="0">
                <a:hlinkClick r:id="rId4"/>
              </a:rPr>
              <a:t>http://nlp.stanford.edu/projects/glove/</a:t>
            </a:r>
            <a:endParaRPr lang="en-US" sz="3200" dirty="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600" y="3703760"/>
            <a:ext cx="1676400" cy="2514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0" y="5257801"/>
            <a:ext cx="1610611" cy="1610611"/>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88300" y="914400"/>
            <a:ext cx="1613144" cy="1784796"/>
          </a:xfrm>
          <a:prstGeom prst="rect">
            <a:avLst/>
          </a:prstGeom>
        </p:spPr>
      </p:pic>
      <p:pic>
        <p:nvPicPr>
          <p:cNvPr id="8" name="Picture 7">
            <a:extLst>
              <a:ext uri="{FF2B5EF4-FFF2-40B4-BE49-F238E27FC236}">
                <a16:creationId xmlns:a16="http://schemas.microsoft.com/office/drawing/2014/main" id="{6A27D3FF-A40E-BB42-85A5-84DF154B0E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9123" y="5257801"/>
            <a:ext cx="1138233" cy="1411409"/>
          </a:xfrm>
          <a:prstGeom prst="rect">
            <a:avLst/>
          </a:prstGeom>
        </p:spPr>
      </p:pic>
      <p:pic>
        <p:nvPicPr>
          <p:cNvPr id="12" name="Picture 11">
            <a:extLst>
              <a:ext uri="{FF2B5EF4-FFF2-40B4-BE49-F238E27FC236}">
                <a16:creationId xmlns:a16="http://schemas.microsoft.com/office/drawing/2014/main" id="{8DCD39F7-E001-704F-9C7F-70B6861FC1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8360" y="5257801"/>
            <a:ext cx="1362163" cy="1414154"/>
          </a:xfrm>
          <a:prstGeom prst="rect">
            <a:avLst/>
          </a:prstGeom>
        </p:spPr>
      </p:pic>
      <p:sp>
        <p:nvSpPr>
          <p:cNvPr id="7" name="Footer Placeholder 6">
            <a:extLst>
              <a:ext uri="{FF2B5EF4-FFF2-40B4-BE49-F238E27FC236}">
                <a16:creationId xmlns:a16="http://schemas.microsoft.com/office/drawing/2014/main" id="{0BC70B9A-F587-2C43-99F0-C47146C99D72}"/>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1944960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62B7-3E65-0047-8818-31F9F627FDCF}"/>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How to train your own (Lecture Demo) </a:t>
            </a:r>
          </a:p>
        </p:txBody>
      </p:sp>
      <p:sp>
        <p:nvSpPr>
          <p:cNvPr id="3" name="Content Placeholder 2">
            <a:extLst>
              <a:ext uri="{FF2B5EF4-FFF2-40B4-BE49-F238E27FC236}">
                <a16:creationId xmlns:a16="http://schemas.microsoft.com/office/drawing/2014/main" id="{756F3049-3EA6-4049-A9FF-C63C43A984EA}"/>
              </a:ext>
            </a:extLst>
          </p:cNvPr>
          <p:cNvSpPr>
            <a:spLocks noGrp="1"/>
          </p:cNvSpPr>
          <p:nvPr>
            <p:ph idx="1"/>
          </p:nvPr>
        </p:nvSpPr>
        <p:spPr/>
        <p:txBody>
          <a:bodyPr/>
          <a:lstStyle/>
          <a:p>
            <a:r>
              <a:rPr lang="en-GB" dirty="0"/>
              <a:t>Why: specific domain (use case – specific corpora) </a:t>
            </a:r>
          </a:p>
          <a:p>
            <a:r>
              <a:rPr lang="en-GB" dirty="0" err="1"/>
              <a:t>Gensim</a:t>
            </a:r>
            <a:r>
              <a:rPr lang="en-GB" dirty="0"/>
              <a:t> great package to train your word2vec</a:t>
            </a:r>
          </a:p>
          <a:p>
            <a:pPr lvl="1"/>
            <a:r>
              <a:rPr lang="en-GB" dirty="0"/>
              <a:t>For vector space modelling &amp; topic modelling</a:t>
            </a:r>
          </a:p>
          <a:p>
            <a:pPr lvl="1"/>
            <a:endParaRPr lang="en-GB" dirty="0"/>
          </a:p>
          <a:p>
            <a:r>
              <a:rPr lang="en-GB" dirty="0"/>
              <a:t>Example learn word-embeddings on food reviews </a:t>
            </a:r>
            <a:r>
              <a:rPr lang="en-GB" dirty="0">
                <a:hlinkClick r:id="rId3"/>
              </a:rPr>
              <a:t>http://www.kaggle.com/snap/amazon-fine-food-reviews</a:t>
            </a:r>
            <a:endParaRPr lang="en-GB" dirty="0"/>
          </a:p>
          <a:p>
            <a:endParaRPr lang="en-GB" dirty="0"/>
          </a:p>
          <a:p>
            <a:r>
              <a:rPr lang="en-GB" dirty="0"/>
              <a:t>Code: </a:t>
            </a:r>
            <a:r>
              <a:rPr lang="en-GB" dirty="0">
                <a:hlinkClick r:id="rId4"/>
              </a:rPr>
              <a:t>http://localhost:8888/tree/Text-Mining-with-Machine-Learning-and-Python-master/Section5</a:t>
            </a:r>
            <a:endParaRPr lang="en-GB" dirty="0"/>
          </a:p>
          <a:p>
            <a:endParaRPr lang="en-GB" dirty="0"/>
          </a:p>
        </p:txBody>
      </p:sp>
      <p:sp>
        <p:nvSpPr>
          <p:cNvPr id="4" name="Footer Placeholder 3">
            <a:extLst>
              <a:ext uri="{FF2B5EF4-FFF2-40B4-BE49-F238E27FC236}">
                <a16:creationId xmlns:a16="http://schemas.microsoft.com/office/drawing/2014/main" id="{39A9055C-B60A-324B-BA79-BED291D9DA40}"/>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683783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D1994-30FE-8E42-B9BD-677A1E69DC43}"/>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Class Demo on Amazon food reviews</a:t>
            </a:r>
          </a:p>
        </p:txBody>
      </p:sp>
      <p:pic>
        <p:nvPicPr>
          <p:cNvPr id="6" name="Content Placeholder 5">
            <a:extLst>
              <a:ext uri="{FF2B5EF4-FFF2-40B4-BE49-F238E27FC236}">
                <a16:creationId xmlns:a16="http://schemas.microsoft.com/office/drawing/2014/main" id="{90FC7496-37AF-B740-9E44-886C21EDF95C}"/>
              </a:ext>
            </a:extLst>
          </p:cNvPr>
          <p:cNvPicPr>
            <a:picLocks noGrp="1" noChangeAspect="1"/>
          </p:cNvPicPr>
          <p:nvPr>
            <p:ph idx="1"/>
          </p:nvPr>
        </p:nvPicPr>
        <p:blipFill>
          <a:blip r:embed="rId3"/>
          <a:stretch>
            <a:fillRect/>
          </a:stretch>
        </p:blipFill>
        <p:spPr>
          <a:xfrm>
            <a:off x="705678" y="2608284"/>
            <a:ext cx="10515600" cy="1928023"/>
          </a:xfrm>
          <a:prstGeom prst="rect">
            <a:avLst/>
          </a:prstGeom>
        </p:spPr>
      </p:pic>
      <p:sp>
        <p:nvSpPr>
          <p:cNvPr id="4" name="Footer Placeholder 3">
            <a:extLst>
              <a:ext uri="{FF2B5EF4-FFF2-40B4-BE49-F238E27FC236}">
                <a16:creationId xmlns:a16="http://schemas.microsoft.com/office/drawing/2014/main" id="{4BFD4AC9-5457-1D44-8EC7-BF5560CC04EF}"/>
              </a:ext>
            </a:extLst>
          </p:cNvPr>
          <p:cNvSpPr>
            <a:spLocks noGrp="1"/>
          </p:cNvSpPr>
          <p:nvPr>
            <p:ph type="ftr" sz="quarter" idx="11"/>
          </p:nvPr>
        </p:nvSpPr>
        <p:spPr/>
        <p:txBody>
          <a:bodyPr/>
          <a:lstStyle/>
          <a:p>
            <a:r>
              <a:rPr lang="en-US"/>
              <a:t>Applied Text Analytics F20/F21AA </a:t>
            </a:r>
          </a:p>
        </p:txBody>
      </p:sp>
      <p:sp>
        <p:nvSpPr>
          <p:cNvPr id="7" name="TextBox 6">
            <a:extLst>
              <a:ext uri="{FF2B5EF4-FFF2-40B4-BE49-F238E27FC236}">
                <a16:creationId xmlns:a16="http://schemas.microsoft.com/office/drawing/2014/main" id="{69F8249D-008C-F944-A923-A3F7F0D05A42}"/>
              </a:ext>
            </a:extLst>
          </p:cNvPr>
          <p:cNvSpPr txBox="1"/>
          <p:nvPr/>
        </p:nvSpPr>
        <p:spPr>
          <a:xfrm>
            <a:off x="8160227" y="1462880"/>
            <a:ext cx="3643946" cy="923330"/>
          </a:xfrm>
          <a:prstGeom prst="rect">
            <a:avLst/>
          </a:prstGeom>
          <a:solidFill>
            <a:schemeClr val="accent4">
              <a:lumMod val="20000"/>
              <a:lumOff val="80000"/>
            </a:schemeClr>
          </a:solidFill>
        </p:spPr>
        <p:txBody>
          <a:bodyPr wrap="none" rtlCol="0">
            <a:spAutoFit/>
          </a:bodyPr>
          <a:lstStyle/>
          <a:p>
            <a:r>
              <a:rPr lang="en-GB" dirty="0"/>
              <a:t>Window= size of the moving window</a:t>
            </a:r>
          </a:p>
          <a:p>
            <a:r>
              <a:rPr lang="en-GB" dirty="0"/>
              <a:t>Size= dimension of the embedding </a:t>
            </a:r>
          </a:p>
          <a:p>
            <a:endParaRPr lang="en-GB" dirty="0"/>
          </a:p>
        </p:txBody>
      </p:sp>
    </p:spTree>
    <p:extLst>
      <p:ext uri="{BB962C8B-B14F-4D97-AF65-F5344CB8AC3E}">
        <p14:creationId xmlns:p14="http://schemas.microsoft.com/office/powerpoint/2010/main" val="13289301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1C434-8E09-3F4A-9374-08CFAC0F0F5D}"/>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Visualizing word embeddings</a:t>
            </a:r>
          </a:p>
        </p:txBody>
      </p:sp>
      <p:sp>
        <p:nvSpPr>
          <p:cNvPr id="3" name="Content Placeholder 2">
            <a:extLst>
              <a:ext uri="{FF2B5EF4-FFF2-40B4-BE49-F238E27FC236}">
                <a16:creationId xmlns:a16="http://schemas.microsoft.com/office/drawing/2014/main" id="{7ACD933F-F42A-B948-A83A-228DAE82A588}"/>
              </a:ext>
            </a:extLst>
          </p:cNvPr>
          <p:cNvSpPr>
            <a:spLocks noGrp="1"/>
          </p:cNvSpPr>
          <p:nvPr>
            <p:ph idx="1"/>
          </p:nvPr>
        </p:nvSpPr>
        <p:spPr/>
        <p:txBody>
          <a:bodyPr/>
          <a:lstStyle/>
          <a:p>
            <a:r>
              <a:rPr lang="en-GB" dirty="0"/>
              <a:t>Problem of dimensionality reduction</a:t>
            </a:r>
          </a:p>
          <a:p>
            <a:r>
              <a:rPr lang="en-GB" dirty="0"/>
              <a:t>Good visualization is using t-SNE </a:t>
            </a:r>
            <a:r>
              <a:rPr lang="en-GB" dirty="0">
                <a:hlinkClick r:id="rId2"/>
              </a:rPr>
              <a:t>http://lvdmaaten.github.io/tsne/</a:t>
            </a:r>
            <a:endParaRPr lang="en-GB" dirty="0"/>
          </a:p>
          <a:p>
            <a:r>
              <a:rPr lang="en-GB" dirty="0"/>
              <a:t>Check the visualization plot for the learned embeddings : </a:t>
            </a:r>
            <a:r>
              <a:rPr lang="en-GB" dirty="0">
                <a:hlinkClick r:id="rId3"/>
              </a:rPr>
              <a:t>http://localhost:8888/view/Text-Mining-with-Machine-Learning-and-Python-master/Section5/plot.html</a:t>
            </a:r>
            <a:endParaRPr lang="en-GB" dirty="0"/>
          </a:p>
          <a:p>
            <a:endParaRPr lang="en-GB" dirty="0"/>
          </a:p>
          <a:p>
            <a:r>
              <a:rPr lang="en-GB" dirty="0"/>
              <a:t>Other approaches include sentence2vec and document2vec emoji2vec </a:t>
            </a:r>
          </a:p>
          <a:p>
            <a:endParaRPr lang="en-GB" dirty="0"/>
          </a:p>
        </p:txBody>
      </p:sp>
      <p:sp>
        <p:nvSpPr>
          <p:cNvPr id="4" name="Footer Placeholder 3">
            <a:extLst>
              <a:ext uri="{FF2B5EF4-FFF2-40B4-BE49-F238E27FC236}">
                <a16:creationId xmlns:a16="http://schemas.microsoft.com/office/drawing/2014/main" id="{58F82152-D8CD-E84D-AC52-E3F469006201}"/>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40032916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C5E0EF4-8BBB-A345-B895-E9F15FA7420C}"/>
              </a:ext>
            </a:extLst>
          </p:cNvPr>
          <p:cNvSpPr>
            <a:spLocks noGrp="1"/>
          </p:cNvSpPr>
          <p:nvPr>
            <p:ph type="ftr" sz="quarter" idx="11"/>
          </p:nvPr>
        </p:nvSpPr>
        <p:spPr/>
        <p:txBody>
          <a:bodyPr/>
          <a:lstStyle/>
          <a:p>
            <a:r>
              <a:rPr lang="en-US"/>
              <a:t>Applied Text Analytics F20/F21AA </a:t>
            </a:r>
          </a:p>
        </p:txBody>
      </p:sp>
      <p:pic>
        <p:nvPicPr>
          <p:cNvPr id="4" name="Picture 3">
            <a:extLst>
              <a:ext uri="{FF2B5EF4-FFF2-40B4-BE49-F238E27FC236}">
                <a16:creationId xmlns:a16="http://schemas.microsoft.com/office/drawing/2014/main" id="{DBF94017-65D2-A343-A76F-A2F85892AF1F}"/>
              </a:ext>
            </a:extLst>
          </p:cNvPr>
          <p:cNvPicPr>
            <a:picLocks noChangeAspect="1"/>
          </p:cNvPicPr>
          <p:nvPr/>
        </p:nvPicPr>
        <p:blipFill>
          <a:blip r:embed="rId2"/>
          <a:stretch>
            <a:fillRect/>
          </a:stretch>
        </p:blipFill>
        <p:spPr>
          <a:xfrm>
            <a:off x="926601" y="0"/>
            <a:ext cx="10338798" cy="6858000"/>
          </a:xfrm>
          <a:prstGeom prst="rect">
            <a:avLst/>
          </a:prstGeom>
        </p:spPr>
      </p:pic>
    </p:spTree>
    <p:extLst>
      <p:ext uri="{BB962C8B-B14F-4D97-AF65-F5344CB8AC3E}">
        <p14:creationId xmlns:p14="http://schemas.microsoft.com/office/powerpoint/2010/main" val="10162581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Take away</a:t>
            </a:r>
          </a:p>
        </p:txBody>
      </p:sp>
      <p:sp>
        <p:nvSpPr>
          <p:cNvPr id="3" name="Content Placeholder 2"/>
          <p:cNvSpPr>
            <a:spLocks noGrp="1"/>
          </p:cNvSpPr>
          <p:nvPr>
            <p:ph idx="1"/>
          </p:nvPr>
        </p:nvSpPr>
        <p:spPr/>
        <p:txBody>
          <a:bodyPr>
            <a:normAutofit/>
          </a:bodyPr>
          <a:lstStyle/>
          <a:p>
            <a:endParaRPr lang="en-CA" dirty="0">
              <a:hlinkClick r:id="rId3"/>
            </a:endParaRPr>
          </a:p>
          <a:p>
            <a:pPr marL="0" indent="0">
              <a:buNone/>
            </a:pPr>
            <a:r>
              <a:rPr lang="en-US" sz="2600" b="1" dirty="0"/>
              <a:t>Embeddings</a:t>
            </a:r>
            <a:r>
              <a:rPr lang="en-US" sz="2600" dirty="0"/>
              <a:t> = vector models of meaning</a:t>
            </a:r>
          </a:p>
          <a:p>
            <a:endParaRPr lang="en-US" sz="2600" dirty="0"/>
          </a:p>
          <a:p>
            <a:r>
              <a:rPr lang="en-US" dirty="0"/>
              <a:t>More fine-grained than just a string or index</a:t>
            </a:r>
          </a:p>
          <a:p>
            <a:r>
              <a:rPr lang="en-US" dirty="0"/>
              <a:t>Especially good at modeling similarity/analogy</a:t>
            </a:r>
          </a:p>
          <a:p>
            <a:pPr lvl="1"/>
            <a:r>
              <a:rPr lang="en-US" dirty="0"/>
              <a:t>Just download them and use cosines!!</a:t>
            </a:r>
          </a:p>
          <a:p>
            <a:r>
              <a:rPr lang="en-US" dirty="0"/>
              <a:t>Can use sparse models (</a:t>
            </a:r>
            <a:r>
              <a:rPr lang="en-US" dirty="0" err="1"/>
              <a:t>tf-idf</a:t>
            </a:r>
            <a:r>
              <a:rPr lang="en-US" dirty="0"/>
              <a:t>) or dense models (word2vec, </a:t>
            </a:r>
            <a:r>
              <a:rPr lang="en-US" dirty="0" err="1"/>
              <a:t>GLoVE</a:t>
            </a:r>
            <a:r>
              <a:rPr lang="en-US" dirty="0"/>
              <a:t>)</a:t>
            </a:r>
          </a:p>
          <a:p>
            <a:r>
              <a:rPr lang="en-US" dirty="0"/>
              <a:t>Useful in practice but know they encode cultural stereotypes (Bias)</a:t>
            </a:r>
          </a:p>
        </p:txBody>
      </p:sp>
      <p:sp>
        <p:nvSpPr>
          <p:cNvPr id="6" name="Footer Placeholder 5">
            <a:extLst>
              <a:ext uri="{FF2B5EF4-FFF2-40B4-BE49-F238E27FC236}">
                <a16:creationId xmlns:a16="http://schemas.microsoft.com/office/drawing/2014/main" id="{55DD2706-F2E5-F240-A4DA-CB7C795BCC36}"/>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4847828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A2286-0D4B-285D-09A1-AB3C2AF4529F}"/>
              </a:ext>
            </a:extLst>
          </p:cNvPr>
          <p:cNvSpPr>
            <a:spLocks noGrp="1"/>
          </p:cNvSpPr>
          <p:nvPr>
            <p:ph type="title"/>
          </p:nvPr>
        </p:nvSpPr>
        <p:spPr/>
        <p:txBody>
          <a:bodyPr/>
          <a:lstStyle/>
          <a:p>
            <a:r>
              <a:rPr lang="en-AE" dirty="0">
                <a:solidFill>
                  <a:schemeClr val="accent2">
                    <a:lumMod val="75000"/>
                  </a:schemeClr>
                </a:solidFill>
                <a:effectLst>
                  <a:outerShdw blurRad="38100" dist="38100" dir="2700000" algn="tl">
                    <a:srgbClr val="000000">
                      <a:alpha val="43137"/>
                    </a:srgbClr>
                  </a:outerShdw>
                </a:effectLst>
              </a:rPr>
              <a:t>Note on Static Embeddings </a:t>
            </a:r>
          </a:p>
        </p:txBody>
      </p:sp>
      <p:sp>
        <p:nvSpPr>
          <p:cNvPr id="3" name="Content Placeholder 2">
            <a:extLst>
              <a:ext uri="{FF2B5EF4-FFF2-40B4-BE49-F238E27FC236}">
                <a16:creationId xmlns:a16="http://schemas.microsoft.com/office/drawing/2014/main" id="{222E5078-7C3F-B753-76F6-73374DFC5EE9}"/>
              </a:ext>
            </a:extLst>
          </p:cNvPr>
          <p:cNvSpPr>
            <a:spLocks noGrp="1"/>
          </p:cNvSpPr>
          <p:nvPr>
            <p:ph idx="1"/>
          </p:nvPr>
        </p:nvSpPr>
        <p:spPr/>
        <p:txBody>
          <a:bodyPr/>
          <a:lstStyle/>
          <a:p>
            <a:r>
              <a:rPr lang="en-US" dirty="0">
                <a:effectLst/>
                <a:latin typeface="Helvetica" pitchFamily="2" charset="0"/>
              </a:rPr>
              <a:t>Word2vec, Glove &amp; </a:t>
            </a:r>
            <a:r>
              <a:rPr lang="en-US" dirty="0" err="1">
                <a:effectLst/>
                <a:latin typeface="Helvetica" pitchFamily="2" charset="0"/>
              </a:rPr>
              <a:t>fasttext</a:t>
            </a:r>
            <a:r>
              <a:rPr lang="en-US" dirty="0">
                <a:effectLst/>
                <a:latin typeface="Helvetica" pitchFamily="2" charset="0"/>
              </a:rPr>
              <a:t> are static</a:t>
            </a:r>
            <a:r>
              <a:rPr lang="en-US" dirty="0">
                <a:latin typeface="Helvetica" pitchFamily="2" charset="0"/>
              </a:rPr>
              <a:t> em</a:t>
            </a:r>
            <a:r>
              <a:rPr lang="en-US" dirty="0">
                <a:effectLst/>
                <a:latin typeface="Helvetica" pitchFamily="2" charset="0"/>
              </a:rPr>
              <a:t>beddings</a:t>
            </a:r>
          </a:p>
          <a:p>
            <a:endParaRPr lang="en-US" dirty="0">
              <a:effectLst/>
              <a:latin typeface="Helvetica" pitchFamily="2" charset="0"/>
            </a:endParaRPr>
          </a:p>
          <a:p>
            <a:r>
              <a:rPr lang="en-US" dirty="0" err="1">
                <a:effectLst/>
                <a:latin typeface="Helvetica" pitchFamily="2" charset="0"/>
              </a:rPr>
              <a:t>i.e</a:t>
            </a:r>
            <a:r>
              <a:rPr lang="en-US" dirty="0">
                <a:effectLst/>
                <a:latin typeface="Helvetica" pitchFamily="2" charset="0"/>
              </a:rPr>
              <a:t>, it learns one fixed embedding for each word in the</a:t>
            </a:r>
          </a:p>
          <a:p>
            <a:pPr marL="0" indent="0">
              <a:buNone/>
            </a:pPr>
            <a:r>
              <a:rPr lang="en-US" dirty="0">
                <a:solidFill>
                  <a:srgbClr val="0000FF"/>
                </a:solidFill>
                <a:effectLst/>
                <a:latin typeface="Helvetica" pitchFamily="2" charset="0"/>
              </a:rPr>
              <a:t> embeddings</a:t>
            </a:r>
            <a:r>
              <a:rPr lang="en-US" dirty="0">
                <a:solidFill>
                  <a:srgbClr val="0000FF"/>
                </a:solidFill>
                <a:latin typeface="Helvetica" pitchFamily="2" charset="0"/>
              </a:rPr>
              <a:t> </a:t>
            </a:r>
            <a:r>
              <a:rPr lang="en-US" dirty="0">
                <a:effectLst/>
                <a:latin typeface="Helvetica" pitchFamily="2" charset="0"/>
              </a:rPr>
              <a:t>vocabulary. </a:t>
            </a:r>
          </a:p>
          <a:p>
            <a:endParaRPr lang="en-US" dirty="0">
              <a:latin typeface="Helvetica" pitchFamily="2" charset="0"/>
            </a:endParaRPr>
          </a:p>
          <a:p>
            <a:r>
              <a:rPr lang="en-US" dirty="0">
                <a:effectLst/>
                <a:latin typeface="Helvetica" pitchFamily="2" charset="0"/>
              </a:rPr>
              <a:t>Later methods for learning dynamic contextual embeddings like the popular family of BERT representations, in which the vector</a:t>
            </a:r>
          </a:p>
          <a:p>
            <a:pPr marL="0" indent="0">
              <a:buNone/>
            </a:pPr>
            <a:r>
              <a:rPr lang="en-US" dirty="0">
                <a:effectLst/>
                <a:latin typeface="Helvetica" pitchFamily="2" charset="0"/>
              </a:rPr>
              <a:t>  for each word is different in different contexts.</a:t>
            </a:r>
          </a:p>
          <a:p>
            <a:endParaRPr lang="en-AE" dirty="0"/>
          </a:p>
        </p:txBody>
      </p:sp>
      <p:sp>
        <p:nvSpPr>
          <p:cNvPr id="4" name="Footer Placeholder 3">
            <a:extLst>
              <a:ext uri="{FF2B5EF4-FFF2-40B4-BE49-F238E27FC236}">
                <a16:creationId xmlns:a16="http://schemas.microsoft.com/office/drawing/2014/main" id="{1592E4E8-3085-418D-5160-227461A21979}"/>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215357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EFD34-C316-004F-AEBD-82FA6570F726}"/>
              </a:ext>
            </a:extLst>
          </p:cNvPr>
          <p:cNvSpPr>
            <a:spLocks noGrp="1"/>
          </p:cNvSpPr>
          <p:nvPr>
            <p:ph type="title"/>
          </p:nvPr>
        </p:nvSpPr>
        <p:spPr/>
        <p:txBody>
          <a:bodyPr/>
          <a:lstStyle/>
          <a:p>
            <a:r>
              <a:rPr lang="en-GB" dirty="0"/>
              <a:t>Encoding Words</a:t>
            </a:r>
          </a:p>
        </p:txBody>
      </p:sp>
      <p:sp>
        <p:nvSpPr>
          <p:cNvPr id="3" name="Text Placeholder 2">
            <a:extLst>
              <a:ext uri="{FF2B5EF4-FFF2-40B4-BE49-F238E27FC236}">
                <a16:creationId xmlns:a16="http://schemas.microsoft.com/office/drawing/2014/main" id="{7180E994-F88E-F14E-A62B-5D1294C2414F}"/>
              </a:ext>
            </a:extLst>
          </p:cNvPr>
          <p:cNvSpPr>
            <a:spLocks noGrp="1"/>
          </p:cNvSpPr>
          <p:nvPr>
            <p:ph type="body" idx="1"/>
          </p:nvPr>
        </p:nvSpPr>
        <p:spPr/>
        <p:txBody>
          <a:bodyPr/>
          <a:lstStyle/>
          <a:p>
            <a:endParaRPr lang="en-CA" dirty="0"/>
          </a:p>
          <a:p>
            <a:r>
              <a:rPr lang="en-GB" dirty="0"/>
              <a:t>Representing words as vectors</a:t>
            </a:r>
          </a:p>
        </p:txBody>
      </p:sp>
      <p:sp>
        <p:nvSpPr>
          <p:cNvPr id="4" name="Footer Placeholder 3">
            <a:extLst>
              <a:ext uri="{FF2B5EF4-FFF2-40B4-BE49-F238E27FC236}">
                <a16:creationId xmlns:a16="http://schemas.microsoft.com/office/drawing/2014/main" id="{8A4DE6E2-3DC5-9448-B83F-87E237281C6B}"/>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969671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6"/>
            <a:ext cx="8183880" cy="932595"/>
          </a:xfrm>
        </p:spPr>
        <p:txBody>
          <a:bodyPr>
            <a:normAutofit fontScale="90000"/>
          </a:bodyPr>
          <a:lstStyle/>
          <a:p>
            <a:r>
              <a:rPr lang="en-US" dirty="0"/>
              <a:t>History of biased framings of women</a:t>
            </a:r>
          </a:p>
        </p:txBody>
      </p:sp>
      <p:sp>
        <p:nvSpPr>
          <p:cNvPr id="3" name="Content Placeholder 2"/>
          <p:cNvSpPr>
            <a:spLocks noGrp="1"/>
          </p:cNvSpPr>
          <p:nvPr>
            <p:ph idx="1"/>
          </p:nvPr>
        </p:nvSpPr>
        <p:spPr>
          <a:xfrm>
            <a:off x="766640" y="2266122"/>
            <a:ext cx="7543801" cy="4697941"/>
          </a:xfrm>
        </p:spPr>
        <p:txBody>
          <a:bodyPr/>
          <a:lstStyle/>
          <a:p>
            <a:r>
              <a:rPr lang="en-US" sz="3200" dirty="0" err="1"/>
              <a:t>Embeddings</a:t>
            </a:r>
            <a:r>
              <a:rPr lang="en-US" sz="3200" dirty="0"/>
              <a:t> for competence adjectives are biased toward men</a:t>
            </a:r>
          </a:p>
          <a:p>
            <a:pPr lvl="1"/>
            <a:r>
              <a:rPr lang="en-US" sz="3000" i="1" dirty="0"/>
              <a:t>Smart, wise, brilliant, intelligent, resourceful, thoughtful, logical, etc.</a:t>
            </a:r>
          </a:p>
          <a:p>
            <a:r>
              <a:rPr lang="en-US" sz="3200" dirty="0"/>
              <a:t>This bias is slowly decreasing </a:t>
            </a:r>
          </a:p>
          <a:p>
            <a:endParaRPr lang="en-US" dirty="0"/>
          </a:p>
        </p:txBody>
      </p:sp>
      <p:sp>
        <p:nvSpPr>
          <p:cNvPr id="4" name="TextBox 3">
            <a:extLst>
              <a:ext uri="{FF2B5EF4-FFF2-40B4-BE49-F238E27FC236}">
                <a16:creationId xmlns:a16="http://schemas.microsoft.com/office/drawing/2014/main" id="{3018424D-76FB-844E-AD46-DC8C6DD6949F}"/>
              </a:ext>
            </a:extLst>
          </p:cNvPr>
          <p:cNvSpPr txBox="1"/>
          <p:nvPr/>
        </p:nvSpPr>
        <p:spPr>
          <a:xfrm>
            <a:off x="827601" y="1408045"/>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
        <p:nvSpPr>
          <p:cNvPr id="5" name="Footer Placeholder 4">
            <a:extLst>
              <a:ext uri="{FF2B5EF4-FFF2-40B4-BE49-F238E27FC236}">
                <a16:creationId xmlns:a16="http://schemas.microsoft.com/office/drawing/2014/main" id="{A642238C-A88F-3248-9A5F-C02E7D54E51B}"/>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3480808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286605"/>
            <a:ext cx="10552176" cy="1450757"/>
          </a:xfrm>
        </p:spPr>
        <p:txBody>
          <a:bodyPr>
            <a:normAutofit/>
          </a:bodyPr>
          <a:lstStyle/>
          <a:p>
            <a:r>
              <a:rPr lang="en-US" dirty="0"/>
              <a:t>Changes in framing:</a:t>
            </a:r>
            <a:br>
              <a:rPr lang="en-US" dirty="0"/>
            </a:br>
            <a:r>
              <a:rPr lang="en-US" dirty="0"/>
              <a:t>adjectives associated with Chinese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997" y="2286001"/>
            <a:ext cx="8213467" cy="4057649"/>
          </a:xfrm>
        </p:spPr>
      </p:pic>
      <p:sp>
        <p:nvSpPr>
          <p:cNvPr id="5" name="TextBox 4">
            <a:extLst>
              <a:ext uri="{FF2B5EF4-FFF2-40B4-BE49-F238E27FC236}">
                <a16:creationId xmlns:a16="http://schemas.microsoft.com/office/drawing/2014/main" id="{F7D244A3-909B-D642-9B6F-F7F5021BD292}"/>
              </a:ext>
            </a:extLst>
          </p:cNvPr>
          <p:cNvSpPr txBox="1"/>
          <p:nvPr/>
        </p:nvSpPr>
        <p:spPr>
          <a:xfrm>
            <a:off x="3048000" y="1740494"/>
            <a:ext cx="7482840" cy="461665"/>
          </a:xfrm>
          <a:prstGeom prst="rect">
            <a:avLst/>
          </a:prstGeom>
          <a:noFill/>
        </p:spPr>
        <p:txBody>
          <a:bodyPr wrap="square" rtlCol="0">
            <a:spAutoFit/>
          </a:bodyPr>
          <a:lstStyle/>
          <a:p>
            <a:r>
              <a:rPr lang="en-US" sz="1200" dirty="0"/>
              <a:t>Garg, Nikhil, </a:t>
            </a:r>
            <a:r>
              <a:rPr lang="en-US" sz="1200" dirty="0" err="1"/>
              <a:t>Schiebinger</a:t>
            </a:r>
            <a:r>
              <a:rPr lang="en-US" sz="1200" dirty="0"/>
              <a:t>, </a:t>
            </a:r>
            <a:r>
              <a:rPr lang="en-US" sz="1200" dirty="0" err="1"/>
              <a:t>Londa</a:t>
            </a:r>
            <a:r>
              <a:rPr lang="en-US" sz="1200" dirty="0"/>
              <a:t>, Jurafsky, Dan, and Zou, James (2018). Word embeddings quantify 100 years of gender and ethnic stereotypes. </a:t>
            </a:r>
            <a:r>
              <a:rPr lang="en-US" sz="1200" i="1" dirty="0"/>
              <a:t>Proceedings of the National Academy of Sciences</a:t>
            </a:r>
            <a:r>
              <a:rPr lang="en-US" sz="1200" dirty="0"/>
              <a:t>, </a:t>
            </a:r>
            <a:r>
              <a:rPr lang="en-US" sz="1200" i="1" dirty="0"/>
              <a:t>115</a:t>
            </a:r>
            <a:r>
              <a:rPr lang="en-US" sz="1200" dirty="0"/>
              <a:t>(16), E3635–E3644 </a:t>
            </a:r>
            <a:endParaRPr lang="en-US" sz="1050" dirty="0"/>
          </a:p>
        </p:txBody>
      </p:sp>
      <p:sp>
        <p:nvSpPr>
          <p:cNvPr id="3" name="Footer Placeholder 2">
            <a:extLst>
              <a:ext uri="{FF2B5EF4-FFF2-40B4-BE49-F238E27FC236}">
                <a16:creationId xmlns:a16="http://schemas.microsoft.com/office/drawing/2014/main" id="{241738AF-ED77-8C40-8697-9126F4882CC7}"/>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2601212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5D68-5452-3541-BD32-7F11D8F87CC2}"/>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41AC8B7A-8327-444C-8AAF-EC76DC6AF664}"/>
              </a:ext>
            </a:extLst>
          </p:cNvPr>
          <p:cNvSpPr>
            <a:spLocks noGrp="1"/>
          </p:cNvSpPr>
          <p:nvPr>
            <p:ph idx="1"/>
          </p:nvPr>
        </p:nvSpPr>
        <p:spPr>
          <a:xfrm>
            <a:off x="838200" y="1577009"/>
            <a:ext cx="10515600" cy="4599954"/>
          </a:xfrm>
        </p:spPr>
        <p:txBody>
          <a:bodyPr/>
          <a:lstStyle/>
          <a:p>
            <a:pPr marL="0" indent="0" rtl="1">
              <a:buNone/>
            </a:pPr>
            <a:r>
              <a:rPr lang="en-GB" dirty="0"/>
              <a:t>Chapter 6: </a:t>
            </a:r>
            <a:r>
              <a:rPr lang="en-GB" dirty="0">
                <a:hlinkClick r:id="rId3"/>
              </a:rPr>
              <a:t>Vector Semantics and Embeddings </a:t>
            </a:r>
            <a:r>
              <a:rPr lang="en-GB" dirty="0"/>
              <a:t>, Speech and Language Processing, </a:t>
            </a:r>
            <a:r>
              <a:rPr lang="en-GB" dirty="0" err="1"/>
              <a:t>Jurafsky&amp;Martin</a:t>
            </a:r>
            <a:r>
              <a:rPr lang="en-GB" dirty="0"/>
              <a:t>, 3r edition draft  </a:t>
            </a:r>
          </a:p>
          <a:p>
            <a:pPr marL="0" indent="0" rtl="1">
              <a:buNone/>
            </a:pPr>
            <a:endParaRPr lang="en-GB" dirty="0"/>
          </a:p>
          <a:p>
            <a:pPr marL="0" indent="0" rtl="1">
              <a:buNone/>
            </a:pPr>
            <a:endParaRPr lang="en-GB" dirty="0"/>
          </a:p>
          <a:p>
            <a:pPr marL="0" indent="0" rtl="1">
              <a:buNone/>
            </a:pPr>
            <a:r>
              <a:rPr lang="en-GB">
                <a:hlinkClick r:id="rId4"/>
              </a:rPr>
              <a:t>Supplementary material Stanford </a:t>
            </a:r>
            <a:r>
              <a:rPr lang="en-GB" dirty="0">
                <a:hlinkClick r:id="rId4"/>
              </a:rPr>
              <a:t>NLP &amp; DL </a:t>
            </a:r>
            <a:r>
              <a:rPr lang="en-GB" dirty="0"/>
              <a:t>lecture </a:t>
            </a:r>
            <a:r>
              <a:rPr lang="en-GB" dirty="0">
                <a:hlinkClick r:id="rId5"/>
              </a:rPr>
              <a:t>1</a:t>
            </a:r>
            <a:r>
              <a:rPr lang="en-GB" dirty="0"/>
              <a:t>&amp;</a:t>
            </a:r>
            <a:r>
              <a:rPr lang="en-GB" dirty="0">
                <a:hlinkClick r:id="rId6"/>
              </a:rPr>
              <a:t>2</a:t>
            </a:r>
            <a:r>
              <a:rPr lang="en-GB" dirty="0"/>
              <a:t>  ( nice slides &amp; notes) + </a:t>
            </a:r>
            <a:r>
              <a:rPr lang="en-GB" dirty="0" err="1"/>
              <a:t>Gensim</a:t>
            </a:r>
            <a:r>
              <a:rPr lang="en-GB" dirty="0"/>
              <a:t> example on </a:t>
            </a:r>
            <a:r>
              <a:rPr lang="en-GB" dirty="0" err="1"/>
              <a:t>GloVe</a:t>
            </a:r>
            <a:r>
              <a:rPr lang="en-GB" dirty="0"/>
              <a:t> embeddings visualization &amp; analogy </a:t>
            </a:r>
          </a:p>
          <a:p>
            <a:pPr marL="0" indent="0" rtl="1">
              <a:buNone/>
            </a:pPr>
            <a:r>
              <a:rPr lang="en-GB" u="sng" dirty="0"/>
              <a:t>Sources used: </a:t>
            </a:r>
            <a:r>
              <a:rPr lang="en-GB" dirty="0"/>
              <a:t>Lecture notes: </a:t>
            </a:r>
            <a:r>
              <a:rPr lang="en-GB" dirty="0">
                <a:hlinkClick r:id="rId7"/>
              </a:rPr>
              <a:t>Part I </a:t>
            </a:r>
            <a:r>
              <a:rPr lang="en-GB" dirty="0"/>
              <a:t>– </a:t>
            </a:r>
            <a:r>
              <a:rPr lang="en-GB" dirty="0">
                <a:hlinkClick r:id="rId8"/>
              </a:rPr>
              <a:t>Part II</a:t>
            </a:r>
            <a:endParaRPr lang="en-GB" dirty="0"/>
          </a:p>
          <a:p>
            <a:pPr marL="228600" indent="-228600" algn="r" defTabSz="914400" rtl="1" eaLnBrk="1" latinLnBrk="0" hangingPunct="1">
              <a:lnSpc>
                <a:spcPct val="90000"/>
              </a:lnSpc>
              <a:spcBef>
                <a:spcPts val="1000"/>
              </a:spcBef>
              <a:buFont typeface="Arial" panose="020B0604020202020204" pitchFamily="34" charset="0"/>
              <a:buChar char="•"/>
            </a:pPr>
            <a:endParaRPr lang="en-GB" dirty="0"/>
          </a:p>
        </p:txBody>
      </p:sp>
      <p:sp>
        <p:nvSpPr>
          <p:cNvPr id="4" name="Footer Placeholder 3">
            <a:extLst>
              <a:ext uri="{FF2B5EF4-FFF2-40B4-BE49-F238E27FC236}">
                <a16:creationId xmlns:a16="http://schemas.microsoft.com/office/drawing/2014/main" id="{BD59F46C-CAA2-824D-A20F-FEB1FA2A40C3}"/>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373068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A61A-8FF6-E24D-9505-D865E4CD28A1}"/>
              </a:ext>
            </a:extLst>
          </p:cNvPr>
          <p:cNvSpPr>
            <a:spLocks noGrp="1"/>
          </p:cNvSpPr>
          <p:nvPr>
            <p:ph type="title"/>
          </p:nvPr>
        </p:nvSpPr>
        <p:spPr/>
        <p:txBody>
          <a:bodyPr/>
          <a:lstStyle/>
          <a:p>
            <a:r>
              <a:rPr lang="en-GB" dirty="0"/>
              <a:t>Week 8 Lab Material </a:t>
            </a:r>
          </a:p>
        </p:txBody>
      </p:sp>
      <p:sp>
        <p:nvSpPr>
          <p:cNvPr id="3" name="Content Placeholder 2">
            <a:extLst>
              <a:ext uri="{FF2B5EF4-FFF2-40B4-BE49-F238E27FC236}">
                <a16:creationId xmlns:a16="http://schemas.microsoft.com/office/drawing/2014/main" id="{7B820AA1-A92A-7546-90F7-05EC159E57D7}"/>
              </a:ext>
            </a:extLst>
          </p:cNvPr>
          <p:cNvSpPr>
            <a:spLocks noGrp="1"/>
          </p:cNvSpPr>
          <p:nvPr>
            <p:ph idx="1"/>
          </p:nvPr>
        </p:nvSpPr>
        <p:spPr>
          <a:xfrm>
            <a:off x="838200" y="1524000"/>
            <a:ext cx="10515600" cy="4652963"/>
          </a:xfrm>
        </p:spPr>
        <p:txBody>
          <a:bodyPr>
            <a:normAutofit lnSpcReduction="10000"/>
          </a:bodyPr>
          <a:lstStyle/>
          <a:p>
            <a:r>
              <a:rPr lang="en-GB" dirty="0"/>
              <a:t>NLTK/Scikit-learn don’t support word-embeddings </a:t>
            </a:r>
          </a:p>
          <a:p>
            <a:r>
              <a:rPr lang="en-GB" dirty="0" err="1"/>
              <a:t>Gensim</a:t>
            </a:r>
            <a:r>
              <a:rPr lang="en-GB" dirty="0"/>
              <a:t> allows user to train word2vec and doc2vec from any custom text collection </a:t>
            </a:r>
          </a:p>
          <a:p>
            <a:r>
              <a:rPr lang="en-GB" dirty="0" err="1"/>
              <a:t>Gensim</a:t>
            </a:r>
            <a:r>
              <a:rPr lang="en-GB" dirty="0"/>
              <a:t> provides with word2vec model pre-trained on Google news corpus ( Can use genism to visualize </a:t>
            </a:r>
            <a:r>
              <a:rPr lang="en-GB" dirty="0" err="1"/>
              <a:t>GloVe</a:t>
            </a:r>
            <a:r>
              <a:rPr lang="en-GB" dirty="0"/>
              <a:t> embeddings </a:t>
            </a:r>
            <a:r>
              <a:rPr lang="en-GB" b="1" dirty="0">
                <a:solidFill>
                  <a:schemeClr val="accent1"/>
                </a:solidFill>
                <a:latin typeface="Abadi MT Condensed Light" panose="020B0306030101010103" pitchFamily="34" charset="77"/>
              </a:rPr>
              <a:t>from gensim.scripts.glove2word2vec import glove2word2vec </a:t>
            </a:r>
            <a:r>
              <a:rPr lang="en-GB" dirty="0"/>
              <a:t>)</a:t>
            </a:r>
          </a:p>
          <a:p>
            <a:endParaRPr lang="en-GB" dirty="0"/>
          </a:p>
          <a:p>
            <a:r>
              <a:rPr lang="en-GB" dirty="0"/>
              <a:t>Getting stated with </a:t>
            </a:r>
            <a:r>
              <a:rPr lang="en-GB" dirty="0" err="1"/>
              <a:t>Tensorflow</a:t>
            </a:r>
            <a:r>
              <a:rPr lang="en-GB" dirty="0"/>
              <a:t>:</a:t>
            </a:r>
          </a:p>
          <a:p>
            <a:pPr lvl="1"/>
            <a:r>
              <a:rPr lang="en-GB" dirty="0">
                <a:hlinkClick r:id="rId3"/>
              </a:rPr>
              <a:t>Introduction to word-embedding </a:t>
            </a:r>
            <a:r>
              <a:rPr lang="en-GB" dirty="0"/>
              <a:t>( training your word embedding on a small sentiment classification task) – </a:t>
            </a:r>
            <a:r>
              <a:rPr lang="en-GB" dirty="0">
                <a:solidFill>
                  <a:srgbClr val="C00000"/>
                </a:solidFill>
              </a:rPr>
              <a:t>material and prerecording available</a:t>
            </a:r>
          </a:p>
          <a:p>
            <a:pPr lvl="1"/>
            <a:r>
              <a:rPr lang="en-CA" b="1" dirty="0">
                <a:hlinkClick r:id="rId4"/>
              </a:rPr>
              <a:t>Skip-gram and Negative Sampling</a:t>
            </a:r>
            <a:r>
              <a:rPr lang="en-CA" b="1" dirty="0"/>
              <a:t> </a:t>
            </a:r>
            <a:r>
              <a:rPr lang="en-CA" b="1" dirty="0">
                <a:solidFill>
                  <a:srgbClr val="C00000"/>
                </a:solidFill>
              </a:rPr>
              <a:t>(optional for self-study)</a:t>
            </a:r>
          </a:p>
          <a:p>
            <a:pPr lvl="1"/>
            <a:endParaRPr lang="en-GB" dirty="0"/>
          </a:p>
          <a:p>
            <a:pPr lvl="1"/>
            <a:endParaRPr lang="en-GB" dirty="0"/>
          </a:p>
          <a:p>
            <a:endParaRPr lang="en-GB" dirty="0"/>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0ABA78D5-BD04-4D41-B3ED-7B447DC7A34B}"/>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4939009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E70B-4192-E345-9C4E-489CB6A882D6}"/>
              </a:ext>
            </a:extLst>
          </p:cNvPr>
          <p:cNvSpPr>
            <a:spLocks noGrp="1"/>
          </p:cNvSpPr>
          <p:nvPr>
            <p:ph type="title"/>
          </p:nvPr>
        </p:nvSpPr>
        <p:spPr/>
        <p:txBody>
          <a:bodyPr/>
          <a:lstStyle/>
          <a:p>
            <a:r>
              <a:rPr lang="en-GB" dirty="0"/>
              <a:t>Next</a:t>
            </a:r>
          </a:p>
        </p:txBody>
      </p:sp>
      <p:sp>
        <p:nvSpPr>
          <p:cNvPr id="3" name="Content Placeholder 2">
            <a:extLst>
              <a:ext uri="{FF2B5EF4-FFF2-40B4-BE49-F238E27FC236}">
                <a16:creationId xmlns:a16="http://schemas.microsoft.com/office/drawing/2014/main" id="{15D9AF45-0BB5-F949-8A01-DBC2AA71A5B5}"/>
              </a:ext>
            </a:extLst>
          </p:cNvPr>
          <p:cNvSpPr>
            <a:spLocks noGrp="1"/>
          </p:cNvSpPr>
          <p:nvPr>
            <p:ph idx="1"/>
          </p:nvPr>
        </p:nvSpPr>
        <p:spPr/>
        <p:txBody>
          <a:bodyPr>
            <a:normAutofit lnSpcReduction="10000"/>
          </a:bodyPr>
          <a:lstStyle/>
          <a:p>
            <a:r>
              <a:rPr lang="en-GB" dirty="0"/>
              <a:t>Traditional NLP (up till 2012) – things have been revolutionized with the use of NN </a:t>
            </a:r>
          </a:p>
          <a:p>
            <a:endParaRPr lang="en-GB" dirty="0"/>
          </a:p>
          <a:p>
            <a:r>
              <a:rPr lang="en-GB" dirty="0"/>
              <a:t>Sequence to Sequence Models:</a:t>
            </a:r>
          </a:p>
          <a:p>
            <a:pPr lvl="1"/>
            <a:r>
              <a:rPr lang="en-GB" dirty="0"/>
              <a:t>RNN </a:t>
            </a:r>
          </a:p>
          <a:p>
            <a:pPr lvl="1"/>
            <a:r>
              <a:rPr lang="en-GB" dirty="0"/>
              <a:t>LSTM</a:t>
            </a:r>
          </a:p>
          <a:p>
            <a:endParaRPr lang="en-GB" dirty="0"/>
          </a:p>
          <a:p>
            <a:r>
              <a:rPr lang="en-GB" dirty="0"/>
              <a:t>Applications:</a:t>
            </a:r>
          </a:p>
          <a:p>
            <a:pPr lvl="1"/>
            <a:r>
              <a:rPr lang="en-GB" dirty="0"/>
              <a:t>Text Generation</a:t>
            </a:r>
          </a:p>
          <a:p>
            <a:pPr lvl="1"/>
            <a:r>
              <a:rPr lang="en-GB" dirty="0"/>
              <a:t>Machine Translation</a:t>
            </a:r>
          </a:p>
          <a:p>
            <a:pPr lvl="1"/>
            <a:endParaRPr lang="en-GB" dirty="0"/>
          </a:p>
        </p:txBody>
      </p:sp>
      <p:sp>
        <p:nvSpPr>
          <p:cNvPr id="4" name="Footer Placeholder 3">
            <a:extLst>
              <a:ext uri="{FF2B5EF4-FFF2-40B4-BE49-F238E27FC236}">
                <a16:creationId xmlns:a16="http://schemas.microsoft.com/office/drawing/2014/main" id="{1DF8C983-375F-A148-A934-3A8013535ECE}"/>
              </a:ext>
            </a:extLst>
          </p:cNvPr>
          <p:cNvSpPr>
            <a:spLocks noGrp="1"/>
          </p:cNvSpPr>
          <p:nvPr>
            <p:ph type="ftr" sz="quarter" idx="11"/>
          </p:nvPr>
        </p:nvSpPr>
        <p:spPr/>
        <p:txBody>
          <a:bodyPr/>
          <a:lstStyle/>
          <a:p>
            <a:r>
              <a:rPr lang="en-US"/>
              <a:t>Applied Text Analytics F20/F21AA </a:t>
            </a:r>
          </a:p>
        </p:txBody>
      </p:sp>
    </p:spTree>
    <p:extLst>
      <p:ext uri="{BB962C8B-B14F-4D97-AF65-F5344CB8AC3E}">
        <p14:creationId xmlns:p14="http://schemas.microsoft.com/office/powerpoint/2010/main" val="1270004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1A7-B120-3047-B0B7-6CEB6CA02671}"/>
              </a:ext>
            </a:extLst>
          </p:cNvPr>
          <p:cNvSpPr>
            <a:spLocks noGrp="1"/>
          </p:cNvSpPr>
          <p:nvPr>
            <p:ph type="ctrTitle"/>
          </p:nvPr>
        </p:nvSpPr>
        <p:spPr/>
        <p:txBody>
          <a:bodyPr/>
          <a:lstStyle/>
          <a:p>
            <a:r>
              <a:rPr lang="en-GB" b="1" dirty="0">
                <a:solidFill>
                  <a:schemeClr val="accent1">
                    <a:lumMod val="75000"/>
                  </a:schemeClr>
                </a:solidFill>
              </a:rPr>
              <a:t>Questions? </a:t>
            </a:r>
          </a:p>
        </p:txBody>
      </p:sp>
      <p:sp>
        <p:nvSpPr>
          <p:cNvPr id="3" name="Subtitle 2">
            <a:extLst>
              <a:ext uri="{FF2B5EF4-FFF2-40B4-BE49-F238E27FC236}">
                <a16:creationId xmlns:a16="http://schemas.microsoft.com/office/drawing/2014/main" id="{07C5CC67-CE48-2D4D-A6B1-DF9EADD2D0F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1488540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51A7-B120-3047-B0B7-6CEB6CA02671}"/>
              </a:ext>
            </a:extLst>
          </p:cNvPr>
          <p:cNvSpPr>
            <a:spLocks noGrp="1"/>
          </p:cNvSpPr>
          <p:nvPr>
            <p:ph type="ctrTitle"/>
          </p:nvPr>
        </p:nvSpPr>
        <p:spPr/>
        <p:txBody>
          <a:bodyPr/>
          <a:lstStyle/>
          <a:p>
            <a:r>
              <a:rPr lang="en-GB" b="1" dirty="0">
                <a:solidFill>
                  <a:schemeClr val="accent1">
                    <a:lumMod val="75000"/>
                  </a:schemeClr>
                </a:solidFill>
              </a:rPr>
              <a:t>Thank you! </a:t>
            </a:r>
          </a:p>
        </p:txBody>
      </p:sp>
      <p:sp>
        <p:nvSpPr>
          <p:cNvPr id="3" name="Subtitle 2">
            <a:extLst>
              <a:ext uri="{FF2B5EF4-FFF2-40B4-BE49-F238E27FC236}">
                <a16:creationId xmlns:a16="http://schemas.microsoft.com/office/drawing/2014/main" id="{07C5CC67-CE48-2D4D-A6B1-DF9EADD2D0F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546423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29922</TotalTime>
  <Words>8487</Words>
  <Application>Microsoft Macintosh PowerPoint</Application>
  <PresentationFormat>Widescreen</PresentationFormat>
  <Paragraphs>923</Paragraphs>
  <Slides>96</Slides>
  <Notes>59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96</vt:i4>
      </vt:variant>
    </vt:vector>
  </HeadingPairs>
  <TitlesOfParts>
    <vt:vector size="111" baseType="lpstr">
      <vt:lpstr>ＭＳ Ｐゴシック</vt:lpstr>
      <vt:lpstr>Abadi MT Condensed Light</vt:lpstr>
      <vt:lpstr>Arial</vt:lpstr>
      <vt:lpstr>Bookshelf Symbol 4</vt:lpstr>
      <vt:lpstr>Calibri</vt:lpstr>
      <vt:lpstr>Calibri Light</vt:lpstr>
      <vt:lpstr>Cambria Math</vt:lpstr>
      <vt:lpstr>Helvetica</vt:lpstr>
      <vt:lpstr>Lucida Sans Unicode</vt:lpstr>
      <vt:lpstr>Microsoft New Tai Lue</vt:lpstr>
      <vt:lpstr>Times New Roman</vt:lpstr>
      <vt:lpstr>Wingdings</vt:lpstr>
      <vt:lpstr>Office Theme</vt:lpstr>
      <vt:lpstr>Worksheet</vt:lpstr>
      <vt:lpstr>Equation</vt:lpstr>
      <vt:lpstr>Applied Text Analytics ( F20/F21AA )  Heriot Watt University , Dubai Campus     </vt:lpstr>
      <vt:lpstr>Recap :Text representation (bag of words)</vt:lpstr>
      <vt:lpstr>Recap: Bag of word representation</vt:lpstr>
      <vt:lpstr>Recap: Bag of words model</vt:lpstr>
      <vt:lpstr>Context Aware Analysis</vt:lpstr>
      <vt:lpstr>Today's Lecture</vt:lpstr>
      <vt:lpstr>Recap (Document Vectorization)</vt:lpstr>
      <vt:lpstr>Document Vectorization</vt:lpstr>
      <vt:lpstr>Encoding Words</vt:lpstr>
      <vt:lpstr>Reminder: Term-document matrix</vt:lpstr>
      <vt:lpstr>Reminder: Term-document matrix</vt:lpstr>
      <vt:lpstr>The words in a term-document matrix</vt:lpstr>
      <vt:lpstr>The words in a term-document matrix</vt:lpstr>
      <vt:lpstr>Hot one encoding</vt:lpstr>
      <vt:lpstr>Word encoding</vt:lpstr>
      <vt:lpstr>Encoding Words while capturing similarity</vt:lpstr>
      <vt:lpstr>Word similarity</vt:lpstr>
      <vt:lpstr>Any one knows the meaning of ‘oncgchoi’?</vt:lpstr>
      <vt:lpstr>Any one knows the meaning of ‘oncgchoi’?</vt:lpstr>
      <vt:lpstr>Any one knows the meaning of ‘oncgchoi’?</vt:lpstr>
      <vt:lpstr>Ongchoi: Ipomoea aquatica "Water Spinach"</vt:lpstr>
      <vt:lpstr>Vector Semantics</vt:lpstr>
      <vt:lpstr>Words as vectors: Term-Context matrix ( term-term matrix – word-word matrix)</vt:lpstr>
      <vt:lpstr>Example p. 9 (Ch 6*)</vt:lpstr>
      <vt:lpstr>Co-occurrence vector</vt:lpstr>
      <vt:lpstr>Co-occurrence vector</vt:lpstr>
      <vt:lpstr>Should we use raw counts?</vt:lpstr>
      <vt:lpstr>PowerPoint Presentation</vt:lpstr>
      <vt:lpstr>Example ch6* ( p. 17)</vt:lpstr>
      <vt:lpstr>To summarize</vt:lpstr>
      <vt:lpstr>Word Embedding (capturing relational meaning)</vt:lpstr>
      <vt:lpstr>Idea of Word Embeddings</vt:lpstr>
      <vt:lpstr>Why we are studying this now?</vt:lpstr>
      <vt:lpstr>Analogy: Embeddings capture relational meaning!</vt:lpstr>
      <vt:lpstr>The amazing power of word vectors </vt:lpstr>
      <vt:lpstr>Word2Vec</vt:lpstr>
      <vt:lpstr>Word2vec</vt:lpstr>
      <vt:lpstr>Word2vec</vt:lpstr>
      <vt:lpstr>Word2vec (how it works)</vt:lpstr>
      <vt:lpstr>Word2vec</vt:lpstr>
      <vt:lpstr>Word2vec</vt:lpstr>
      <vt:lpstr>(CBOW) vs. skip-gram model</vt:lpstr>
      <vt:lpstr>Skip-gram model ( with negative sampling)</vt:lpstr>
      <vt:lpstr>Word2vec (how skip gram model  works)</vt:lpstr>
      <vt:lpstr>Skip-Gram Training Data</vt:lpstr>
      <vt:lpstr>Skip-Gram Goal</vt:lpstr>
      <vt:lpstr>Similarity is computed from dot product</vt:lpstr>
      <vt:lpstr>Turning dot product into a probability</vt:lpstr>
      <vt:lpstr>Turning dot products into probabilities</vt:lpstr>
      <vt:lpstr>How Skip-Gram Classifier computes P(+|w, c) </vt:lpstr>
      <vt:lpstr>Skip-gram classifier: summary</vt:lpstr>
      <vt:lpstr>These embeddings we'll need: a set for w, a set for c</vt:lpstr>
      <vt:lpstr>Skip-Gram Training Data</vt:lpstr>
      <vt:lpstr>Learning skip gram Embeddings</vt:lpstr>
      <vt:lpstr>Idea of Learning skip gram embeddings </vt:lpstr>
      <vt:lpstr>Skip-Gram Training</vt:lpstr>
      <vt:lpstr>Skip-Gram Training</vt:lpstr>
      <vt:lpstr>Choosing noise words</vt:lpstr>
      <vt:lpstr>Selecting Negative Samples </vt:lpstr>
      <vt:lpstr>Again Word2vec: how to learn vectors</vt:lpstr>
      <vt:lpstr>Loss function for one w with cpos , cneg1 ...cnegk </vt:lpstr>
      <vt:lpstr>Learning using gradient decent </vt:lpstr>
      <vt:lpstr>Intuition of one step of gradient descent</vt:lpstr>
      <vt:lpstr>Summary: How to learn word2vec (skip-gram) embeddings</vt:lpstr>
      <vt:lpstr>Alternatively: Skip gram neural network model</vt:lpstr>
      <vt:lpstr>Skip gram neural network model</vt:lpstr>
      <vt:lpstr>Skip gram neural network model</vt:lpstr>
      <vt:lpstr>Skip-gram model example</vt:lpstr>
      <vt:lpstr>PowerPoint Presentation</vt:lpstr>
      <vt:lpstr>PowerPoint Presentation</vt:lpstr>
      <vt:lpstr>Goal is just to learn this hidden layer weight matrix</vt:lpstr>
      <vt:lpstr>Learning word vectors with 300 features.</vt:lpstr>
      <vt:lpstr>Does this really work?</vt:lpstr>
      <vt:lpstr>Example of output</vt:lpstr>
      <vt:lpstr>Negative subsampling: Variations of skip gram models</vt:lpstr>
      <vt:lpstr>Negative sampling</vt:lpstr>
      <vt:lpstr>Quiz</vt:lpstr>
      <vt:lpstr>More on Word Embeddings </vt:lpstr>
      <vt:lpstr>GloVe [Pennington et al., EMNLP 2014]   </vt:lpstr>
      <vt:lpstr>GloVe [Pennington et al., EMNLP 2014]   </vt:lpstr>
      <vt:lpstr>GloVe [Pennington et al., EMNLP 2014]   </vt:lpstr>
      <vt:lpstr>Pretrained models word2vec models</vt:lpstr>
      <vt:lpstr>Dense embeddings you can download!</vt:lpstr>
      <vt:lpstr>How to train your own (Lecture Demo) </vt:lpstr>
      <vt:lpstr>Class Demo on Amazon food reviews</vt:lpstr>
      <vt:lpstr>Visualizing word embeddings</vt:lpstr>
      <vt:lpstr>PowerPoint Presentation</vt:lpstr>
      <vt:lpstr>Take away</vt:lpstr>
      <vt:lpstr>Note on Static Embeddings </vt:lpstr>
      <vt:lpstr>History of biased framings of women</vt:lpstr>
      <vt:lpstr>Changes in framing: adjectives associated with Chinese</vt:lpstr>
      <vt:lpstr>Resources</vt:lpstr>
      <vt:lpstr>Week 8 Lab Material </vt:lpstr>
      <vt:lpstr>Next</vt:lpstr>
      <vt:lpstr>Questions?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Models for Pattern Classification  Comp 473/6731 November 17 th 2016</dc:title>
  <dc:creator>Neamat Elgayar</dc:creator>
  <cp:lastModifiedBy>Mihailescu, Radu-Casian</cp:lastModifiedBy>
  <cp:revision>301</cp:revision>
  <dcterms:created xsi:type="dcterms:W3CDTF">2018-10-15T07:28:54Z</dcterms:created>
  <dcterms:modified xsi:type="dcterms:W3CDTF">2024-02-22T08:37:04Z</dcterms:modified>
</cp:coreProperties>
</file>